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0" r:id="rId4"/>
  </p:sldMasterIdLst>
  <p:notesMasterIdLst>
    <p:notesMasterId r:id="rId16"/>
  </p:notesMasterIdLst>
  <p:sldIdLst>
    <p:sldId id="256" r:id="rId5"/>
    <p:sldId id="264" r:id="rId6"/>
    <p:sldId id="261" r:id="rId7"/>
    <p:sldId id="266" r:id="rId8"/>
    <p:sldId id="263" r:id="rId9"/>
    <p:sldId id="257" r:id="rId10"/>
    <p:sldId id="267" r:id="rId11"/>
    <p:sldId id="268" r:id="rId12"/>
    <p:sldId id="258" r:id="rId13"/>
    <p:sldId id="259"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365" autoAdjust="0"/>
  </p:normalViewPr>
  <p:slideViewPr>
    <p:cSldViewPr>
      <p:cViewPr varScale="1">
        <p:scale>
          <a:sx n="94" d="100"/>
          <a:sy n="94" d="100"/>
        </p:scale>
        <p:origin x="47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7ECCDA-7F4A-4C8E-891F-1A63A104D7F7}" type="datetimeFigureOut">
              <a:rPr lang="en-US" smtClean="0"/>
              <a:t>5/8/2019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DC8829-C02B-4742-8E55-F62020611D51}" type="slidenum">
              <a:rPr lang="en-US" smtClean="0"/>
              <a:t>‹#›</a:t>
            </a:fld>
            <a:endParaRPr lang="en-US" dirty="0"/>
          </a:p>
        </p:txBody>
      </p:sp>
    </p:spTree>
    <p:extLst>
      <p:ext uri="{BB962C8B-B14F-4D97-AF65-F5344CB8AC3E}">
        <p14:creationId xmlns:p14="http://schemas.microsoft.com/office/powerpoint/2010/main" val="660624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We’re talking about Progress Reports tonight for three reasons:</a:t>
            </a:r>
          </a:p>
          <a:p>
            <a:pPr lvl="1">
              <a:buFontTx/>
              <a:buChar char="•"/>
            </a:pPr>
            <a:r>
              <a:rPr lang="en-US" dirty="0" smtClean="0"/>
              <a:t>Your text doesn’t cover this topic in depth.</a:t>
            </a:r>
          </a:p>
          <a:p>
            <a:pPr lvl="1">
              <a:buFontTx/>
              <a:buChar char="•"/>
            </a:pPr>
            <a:r>
              <a:rPr lang="en-US" dirty="0" smtClean="0"/>
              <a:t>You will be writing or</a:t>
            </a:r>
            <a:r>
              <a:rPr lang="en-US" baseline="0" dirty="0" smtClean="0"/>
              <a:t> delivering progress reports no matter what field you go into.</a:t>
            </a:r>
            <a:endParaRPr lang="en-US" dirty="0" smtClean="0"/>
          </a:p>
          <a:p>
            <a:pPr lvl="1">
              <a:buFontTx/>
              <a:buChar char="•"/>
            </a:pPr>
            <a:r>
              <a:rPr lang="en-US" dirty="0" smtClean="0"/>
              <a:t>Many times, your progress report will take the form of a letter or a memo.</a:t>
            </a:r>
          </a:p>
          <a:p>
            <a:pPr marL="457200" marR="0" lvl="1" indent="0" algn="l" defTabSz="914400" rtl="0" eaLnBrk="1" fontAlgn="auto" latinLnBrk="0" hangingPunct="1">
              <a:lnSpc>
                <a:spcPct val="100000"/>
              </a:lnSpc>
              <a:spcBef>
                <a:spcPts val="0"/>
              </a:spcBef>
              <a:spcAft>
                <a:spcPts val="0"/>
              </a:spcAft>
              <a:buClrTx/>
              <a:buSzTx/>
              <a:buFontTx/>
              <a:buChar char="•"/>
              <a:tabLst/>
              <a:defRPr/>
            </a:pPr>
            <a:r>
              <a:rPr lang="en-US" dirty="0" smtClean="0"/>
              <a:t>At the mid-point</a:t>
            </a:r>
            <a:r>
              <a:rPr lang="en-US" baseline="0" dirty="0" smtClean="0"/>
              <a:t> of this semester, you may be given an opportunity to earn extra points by doing a voluntary self-assessment, a type of progress report.</a:t>
            </a:r>
            <a:endParaRPr lang="en-US" dirty="0" smtClean="0"/>
          </a:p>
          <a:p>
            <a:pPr lvl="1">
              <a:buFontTx/>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95DC8829-C02B-4742-8E55-F62020611D51}" type="slidenum">
              <a:rPr lang="en-US" smtClean="0"/>
              <a:t>1</a:t>
            </a:fld>
            <a:endParaRPr lang="en-US" dirty="0"/>
          </a:p>
        </p:txBody>
      </p:sp>
    </p:spTree>
    <p:extLst>
      <p:ext uri="{BB962C8B-B14F-4D97-AF65-F5344CB8AC3E}">
        <p14:creationId xmlns:p14="http://schemas.microsoft.com/office/powerpoint/2010/main" val="248059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Here’s the writing </a:t>
            </a:r>
            <a:r>
              <a:rPr lang="en-US" dirty="0" smtClean="0"/>
              <a:t>process as an example of a process.</a:t>
            </a:r>
          </a:p>
          <a:p>
            <a:pPr>
              <a:buFontTx/>
              <a:buChar char="•"/>
            </a:pPr>
            <a:r>
              <a:rPr lang="en-US" dirty="0" smtClean="0"/>
              <a:t>At any point,</a:t>
            </a:r>
            <a:r>
              <a:rPr lang="en-US" baseline="0" dirty="0" smtClean="0"/>
              <a:t> you could stop and write a progress report.</a:t>
            </a:r>
            <a:endParaRPr lang="en-US" dirty="0" smtClean="0"/>
          </a:p>
          <a:p>
            <a:endParaRPr lang="en-US" dirty="0"/>
          </a:p>
        </p:txBody>
      </p:sp>
      <p:sp>
        <p:nvSpPr>
          <p:cNvPr id="4" name="Slide Number Placeholder 3"/>
          <p:cNvSpPr>
            <a:spLocks noGrp="1"/>
          </p:cNvSpPr>
          <p:nvPr>
            <p:ph type="sldNum" sz="quarter" idx="10"/>
          </p:nvPr>
        </p:nvSpPr>
        <p:spPr/>
        <p:txBody>
          <a:bodyPr/>
          <a:lstStyle/>
          <a:p>
            <a:fld id="{95DC8829-C02B-4742-8E55-F62020611D51}" type="slidenum">
              <a:rPr lang="en-US" smtClean="0"/>
              <a:t>10</a:t>
            </a:fld>
            <a:endParaRPr lang="en-US" dirty="0"/>
          </a:p>
        </p:txBody>
      </p:sp>
    </p:spTree>
    <p:extLst>
      <p:ext uri="{BB962C8B-B14F-4D97-AF65-F5344CB8AC3E}">
        <p14:creationId xmlns:p14="http://schemas.microsoft.com/office/powerpoint/2010/main" val="1593718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In short, a progress report is a way for you to communicate with someone who is giving you money or supporting you in some other way (underwriting your time, supplying equipment or space, working collaboratively with you).</a:t>
            </a:r>
          </a:p>
          <a:p>
            <a:pPr>
              <a:buFontTx/>
              <a:buChar char="•"/>
            </a:pPr>
            <a:r>
              <a:rPr lang="en-US" dirty="0" smtClean="0"/>
              <a:t>It brings the reader up-to-date about where you are in completing the project.</a:t>
            </a:r>
          </a:p>
          <a:p>
            <a:endParaRPr lang="en-US" dirty="0"/>
          </a:p>
        </p:txBody>
      </p:sp>
      <p:sp>
        <p:nvSpPr>
          <p:cNvPr id="4" name="Slide Number Placeholder 3"/>
          <p:cNvSpPr>
            <a:spLocks noGrp="1"/>
          </p:cNvSpPr>
          <p:nvPr>
            <p:ph type="sldNum" sz="quarter" idx="10"/>
          </p:nvPr>
        </p:nvSpPr>
        <p:spPr/>
        <p:txBody>
          <a:bodyPr/>
          <a:lstStyle/>
          <a:p>
            <a:fld id="{95DC8829-C02B-4742-8E55-F62020611D51}" type="slidenum">
              <a:rPr lang="en-US" smtClean="0"/>
              <a:t>11</a:t>
            </a:fld>
            <a:endParaRPr lang="en-US" dirty="0"/>
          </a:p>
        </p:txBody>
      </p:sp>
    </p:spTree>
    <p:extLst>
      <p:ext uri="{BB962C8B-B14F-4D97-AF65-F5344CB8AC3E}">
        <p14:creationId xmlns:p14="http://schemas.microsoft.com/office/powerpoint/2010/main" val="1314318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What is the purpose of or definition of a Progress Report?</a:t>
            </a:r>
          </a:p>
          <a:p>
            <a:pPr>
              <a:buFontTx/>
              <a:buChar char="•"/>
            </a:pPr>
            <a:r>
              <a:rPr lang="en-US" dirty="0" smtClean="0"/>
              <a:t>A progress report is a document provided to a supervisor, funder, customer, or sponsor to communicate the current status of a project that’s been started but is not yet completed.</a:t>
            </a:r>
          </a:p>
          <a:p>
            <a:pPr>
              <a:buFontTx/>
              <a:buChar char="•"/>
            </a:pPr>
            <a:r>
              <a:rPr lang="en-US" dirty="0" smtClean="0"/>
              <a:t>In essence, it’s an update between the Proposal that initiated your project and the Final Report that closes out that project.</a:t>
            </a:r>
          </a:p>
          <a:p>
            <a:pPr>
              <a:buFontTx/>
              <a:buChar char="•"/>
            </a:pPr>
            <a:r>
              <a:rPr lang="en-US" dirty="0" smtClean="0"/>
              <a:t>Some projects are multi-year events and require several progress reports.  Many projects only require one or two reports.</a:t>
            </a:r>
          </a:p>
          <a:p>
            <a:pPr>
              <a:buFontTx/>
              <a:buChar char="•"/>
            </a:pPr>
            <a:r>
              <a:rPr lang="en-US" dirty="0" smtClean="0"/>
              <a:t>The idea behind a progress report is to bring the person sponsoring you up to date.  Why?  To allow him/her to make decisions based on this new information.</a:t>
            </a:r>
            <a:endParaRPr lang="en-US" dirty="0"/>
          </a:p>
        </p:txBody>
      </p:sp>
      <p:sp>
        <p:nvSpPr>
          <p:cNvPr id="4" name="Slide Number Placeholder 3"/>
          <p:cNvSpPr>
            <a:spLocks noGrp="1"/>
          </p:cNvSpPr>
          <p:nvPr>
            <p:ph type="sldNum" sz="quarter" idx="10"/>
          </p:nvPr>
        </p:nvSpPr>
        <p:spPr/>
        <p:txBody>
          <a:bodyPr/>
          <a:lstStyle/>
          <a:p>
            <a:fld id="{95DC8829-C02B-4742-8E55-F62020611D51}" type="slidenum">
              <a:rPr lang="en-US" smtClean="0"/>
              <a:t>2</a:t>
            </a:fld>
            <a:endParaRPr lang="en-US" dirty="0"/>
          </a:p>
        </p:txBody>
      </p:sp>
    </p:spTree>
    <p:extLst>
      <p:ext uri="{BB962C8B-B14F-4D97-AF65-F5344CB8AC3E}">
        <p14:creationId xmlns:p14="http://schemas.microsoft.com/office/powerpoint/2010/main" val="4189645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sz="1200" dirty="0" smtClean="0"/>
              <a:t>Many of your projects will be small ones, done for your own organization.  You’ve probably done a lot of these projects and make progress reports without realizing it.</a:t>
            </a:r>
          </a:p>
          <a:p>
            <a:pPr>
              <a:buFontTx/>
              <a:buChar char="•"/>
            </a:pPr>
            <a:r>
              <a:rPr lang="en-US" sz="1200" dirty="0" smtClean="0"/>
              <a:t>These progress reports have taken the form of a conversation in the hallway or over the phone, or have been in an e-mail sent to a supervisor.</a:t>
            </a:r>
          </a:p>
          <a:p>
            <a:pPr>
              <a:buFontTx/>
              <a:buChar char="•"/>
            </a:pPr>
            <a:r>
              <a:rPr lang="en-US" sz="1200" dirty="0" smtClean="0"/>
              <a:t>Other projects you handle will be for external audiences such as clients, customers, funding agencies, the government and academic or professional organizations with whom you may be collaborating.</a:t>
            </a:r>
          </a:p>
          <a:p>
            <a:pPr>
              <a:buFontTx/>
              <a:buChar char="•"/>
            </a:pPr>
            <a:r>
              <a:rPr lang="en-US" sz="1200" dirty="0" smtClean="0"/>
              <a:t>In this case, you will probably be reporting your progress via a letter on your organization’s letterhead.</a:t>
            </a:r>
          </a:p>
          <a:p>
            <a:pPr>
              <a:buFontTx/>
              <a:buChar char="•"/>
            </a:pPr>
            <a:r>
              <a:rPr lang="en-US" sz="1200" dirty="0" smtClean="0"/>
              <a:t>Larger projects vary in duration, scope and amount of money involved.  Most of the time, however, your funder (whether it’s your own organization or an outside agency) will build periodic progress reports into your project schedule.</a:t>
            </a:r>
          </a:p>
          <a:p>
            <a:pPr>
              <a:buFontTx/>
              <a:buChar char="•"/>
            </a:pPr>
            <a:r>
              <a:rPr lang="en-US" sz="1200" dirty="0" smtClean="0"/>
              <a:t>These funders often dictate exactly how to write these reports, including providing you with a template for the format.  If a template is provided, use it.</a:t>
            </a:r>
          </a:p>
          <a:p>
            <a:pPr>
              <a:buFontTx/>
              <a:buChar char="•"/>
            </a:pPr>
            <a:r>
              <a:rPr lang="en-US" sz="1200" dirty="0" smtClean="0"/>
              <a:t>If you are writing one of a series of progress reports, especially for a project that occurs over a period of years, remember that a new reader may be your audience.  As the writer, you must orient this new person to the project and the progress to date.</a:t>
            </a:r>
          </a:p>
          <a:p>
            <a:pPr>
              <a:buFontTx/>
              <a:buChar char="•"/>
            </a:pPr>
            <a:r>
              <a:rPr lang="en-US" sz="1200" dirty="0" smtClean="0"/>
              <a:t>Therefore, make sure you say at the beginning of your report that this is one of a series of progress reports.  That is, say “This is the fifth of six progress reports on the XYZ project, which began in April 2011 and will be completed in April 2014.”</a:t>
            </a:r>
            <a:endParaRPr lang="en-US" dirty="0"/>
          </a:p>
        </p:txBody>
      </p:sp>
      <p:sp>
        <p:nvSpPr>
          <p:cNvPr id="4" name="Slide Number Placeholder 3"/>
          <p:cNvSpPr>
            <a:spLocks noGrp="1"/>
          </p:cNvSpPr>
          <p:nvPr>
            <p:ph type="sldNum" sz="quarter" idx="10"/>
          </p:nvPr>
        </p:nvSpPr>
        <p:spPr/>
        <p:txBody>
          <a:bodyPr/>
          <a:lstStyle/>
          <a:p>
            <a:fld id="{95DC8829-C02B-4742-8E55-F62020611D51}" type="slidenum">
              <a:rPr lang="en-US" smtClean="0"/>
              <a:t>3</a:t>
            </a:fld>
            <a:endParaRPr lang="en-US" dirty="0"/>
          </a:p>
        </p:txBody>
      </p:sp>
    </p:spTree>
    <p:extLst>
      <p:ext uri="{BB962C8B-B14F-4D97-AF65-F5344CB8AC3E}">
        <p14:creationId xmlns:p14="http://schemas.microsoft.com/office/powerpoint/2010/main" val="1131438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Whatever your audience or format, use a three-part format: Introduction, Body and Conclusion.  The Appendices and Summary are separate and I’ll talk about those in a minute.</a:t>
            </a:r>
          </a:p>
          <a:p>
            <a:pPr>
              <a:buFontTx/>
              <a:buChar char="•"/>
            </a:pPr>
            <a:r>
              <a:rPr lang="en-US" dirty="0" smtClean="0"/>
              <a:t>There is specific information that goes in each of these three segments.</a:t>
            </a:r>
          </a:p>
          <a:p>
            <a:pPr>
              <a:buFontTx/>
              <a:buChar char="•"/>
            </a:pPr>
            <a:r>
              <a:rPr lang="en-US" dirty="0" smtClean="0"/>
              <a:t>Plan to use these as major headings in your Progress Reports.</a:t>
            </a:r>
            <a:endParaRPr lang="en-US" dirty="0"/>
          </a:p>
        </p:txBody>
      </p:sp>
      <p:sp>
        <p:nvSpPr>
          <p:cNvPr id="4" name="Slide Number Placeholder 3"/>
          <p:cNvSpPr>
            <a:spLocks noGrp="1"/>
          </p:cNvSpPr>
          <p:nvPr>
            <p:ph type="sldNum" sz="quarter" idx="10"/>
          </p:nvPr>
        </p:nvSpPr>
        <p:spPr/>
        <p:txBody>
          <a:bodyPr/>
          <a:lstStyle/>
          <a:p>
            <a:fld id="{95DC8829-C02B-4742-8E55-F62020611D51}" type="slidenum">
              <a:rPr lang="en-US" smtClean="0"/>
              <a:t>4</a:t>
            </a:fld>
            <a:endParaRPr lang="en-US" dirty="0"/>
          </a:p>
        </p:txBody>
      </p:sp>
    </p:spTree>
    <p:extLst>
      <p:ext uri="{BB962C8B-B14F-4D97-AF65-F5344CB8AC3E}">
        <p14:creationId xmlns:p14="http://schemas.microsoft.com/office/powerpoint/2010/main" val="451581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sz="1200" dirty="0" smtClean="0"/>
              <a:t>In the Introduction, cite your project by name, and give the start date and whatever other information is needed to help orient your reader.  Remember, if your funder is the government, your reader probably reads dozens of progress reports and will need help remembering who you are and what you’re doing.  The same may be true of the busy executive who heads your organization.</a:t>
            </a:r>
          </a:p>
          <a:p>
            <a:pPr>
              <a:buFontTx/>
              <a:buChar char="•"/>
            </a:pPr>
            <a:r>
              <a:rPr lang="en-US" sz="1200" dirty="0" smtClean="0"/>
              <a:t>Also include the objectives or purpose of your project.  This reminds the reader of its value and why it was approved in the first place. This becomes especially important if you have to report that the project is behind schedule or is incurring additional costs.</a:t>
            </a:r>
          </a:p>
          <a:p>
            <a:pPr>
              <a:buFontTx/>
              <a:buChar char="•"/>
            </a:pPr>
            <a:r>
              <a:rPr lang="en-US" sz="1200" dirty="0" smtClean="0"/>
              <a:t>Again, put your report in perspective.  If it’s the Third Quarter Progress Report, say so.  If it’s the Interim Progress Report, say so.</a:t>
            </a:r>
          </a:p>
          <a:p>
            <a:pPr>
              <a:buFontTx/>
              <a:buChar char="•"/>
            </a:pPr>
            <a:r>
              <a:rPr lang="en-US" sz="1200" dirty="0" smtClean="0"/>
              <a:t>Offer a 1-2 sentence overview on how things are going.  For example, “The project is on schedule in terms of both time and money but is experiencing difficulty in recruiting the right talent.”  The busy reader may read just this, like a photo caption.  Or he/she may skim down to the part about your recruiting efforts to see what you’re doing to cope.</a:t>
            </a:r>
          </a:p>
        </p:txBody>
      </p:sp>
      <p:sp>
        <p:nvSpPr>
          <p:cNvPr id="4" name="Slide Number Placeholder 3"/>
          <p:cNvSpPr>
            <a:spLocks noGrp="1"/>
          </p:cNvSpPr>
          <p:nvPr>
            <p:ph type="sldNum" sz="quarter" idx="10"/>
          </p:nvPr>
        </p:nvSpPr>
        <p:spPr/>
        <p:txBody>
          <a:bodyPr/>
          <a:lstStyle/>
          <a:p>
            <a:fld id="{95DC8829-C02B-4742-8E55-F62020611D51}" type="slidenum">
              <a:rPr lang="en-US" smtClean="0"/>
              <a:t>5</a:t>
            </a:fld>
            <a:endParaRPr lang="en-US" dirty="0"/>
          </a:p>
        </p:txBody>
      </p:sp>
    </p:spTree>
    <p:extLst>
      <p:ext uri="{BB962C8B-B14F-4D97-AF65-F5344CB8AC3E}">
        <p14:creationId xmlns:p14="http://schemas.microsoft.com/office/powerpoint/2010/main" val="3655398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The body of the Progress Report typically has two subheads and they’re listed chronologically.</a:t>
            </a:r>
          </a:p>
          <a:p>
            <a:pPr>
              <a:buFontTx/>
              <a:buChar char="•"/>
            </a:pPr>
            <a:r>
              <a:rPr lang="en-US" dirty="0" smtClean="0"/>
              <a:t>Subhead one is something like “Work Completed.”</a:t>
            </a:r>
          </a:p>
          <a:p>
            <a:pPr>
              <a:buFontTx/>
              <a:buChar char="•"/>
            </a:pPr>
            <a:r>
              <a:rPr lang="en-US" dirty="0" smtClean="0"/>
              <a:t>Here you list everything you’ve done to date on the project (or what you’ve done since the last progress report).  Remember, your reader is a busy person.  Be succinct.</a:t>
            </a:r>
          </a:p>
          <a:p>
            <a:pPr>
              <a:buFontTx/>
              <a:buChar char="•"/>
            </a:pPr>
            <a:r>
              <a:rPr lang="en-US" dirty="0" smtClean="0"/>
              <a:t>Give dates of completion and say whether the item is in progress.</a:t>
            </a:r>
          </a:p>
          <a:p>
            <a:pPr>
              <a:buFontTx/>
              <a:buChar char="•"/>
            </a:pPr>
            <a:r>
              <a:rPr lang="en-US" dirty="0" smtClean="0"/>
              <a:t>Offer explanatory comments as needed.</a:t>
            </a:r>
          </a:p>
          <a:p>
            <a:pPr>
              <a:buFontTx/>
              <a:buChar char="•"/>
            </a:pPr>
            <a:r>
              <a:rPr lang="en-US" dirty="0" smtClean="0"/>
              <a:t>The second subhead is something like “Work to Be Completed.”</a:t>
            </a:r>
          </a:p>
          <a:p>
            <a:pPr>
              <a:buFontTx/>
              <a:buChar char="•"/>
            </a:pPr>
            <a:r>
              <a:rPr lang="en-US" dirty="0" smtClean="0"/>
              <a:t>List what remains to be done (or done up until your next progress report is due).</a:t>
            </a:r>
          </a:p>
          <a:p>
            <a:pPr>
              <a:buFontTx/>
              <a:buChar char="•"/>
            </a:pPr>
            <a:r>
              <a:rPr lang="en-US" dirty="0" smtClean="0"/>
              <a:t>Again, list dates for completing the items.</a:t>
            </a:r>
          </a:p>
          <a:p>
            <a:pPr>
              <a:buFontTx/>
              <a:buChar char="•"/>
            </a:pPr>
            <a:r>
              <a:rPr lang="en-US" dirty="0" smtClean="0"/>
              <a:t>If you have problems, now is the time to reveal them.  Put them in context.  But you must reveal them because you owe honesty to your funder.  He/she may have solutions for you or may need this information to make decisions for his/her other projects.</a:t>
            </a:r>
          </a:p>
          <a:p>
            <a:pPr>
              <a:buFontTx/>
              <a:buChar char="•"/>
            </a:pPr>
            <a:r>
              <a:rPr lang="en-US" dirty="0" smtClean="0"/>
              <a:t>Don’t be overly optimistic.  If you think you’re going to finish a month ahead of schedule, think hard about saying this in writing – at least until you’re really close to finishing early.  Otherwise, the new date becomes the official deadline.  If you miss this new, early deadline, you’re late and look bad.</a:t>
            </a:r>
          </a:p>
          <a:p>
            <a:pPr>
              <a:buFontTx/>
              <a:buChar char="•"/>
            </a:pPr>
            <a:r>
              <a:rPr lang="en-US" dirty="0" smtClean="0"/>
              <a:t>Along the same lines, don’t be overly optimistic about solving problems.  If you’re handling it, say so.  If  you’ve found a solution, say so.  If you need help, say so.</a:t>
            </a:r>
          </a:p>
          <a:p>
            <a:endParaRPr lang="en-US" dirty="0"/>
          </a:p>
        </p:txBody>
      </p:sp>
      <p:sp>
        <p:nvSpPr>
          <p:cNvPr id="4" name="Slide Number Placeholder 3"/>
          <p:cNvSpPr>
            <a:spLocks noGrp="1"/>
          </p:cNvSpPr>
          <p:nvPr>
            <p:ph type="sldNum" sz="quarter" idx="10"/>
          </p:nvPr>
        </p:nvSpPr>
        <p:spPr/>
        <p:txBody>
          <a:bodyPr/>
          <a:lstStyle/>
          <a:p>
            <a:fld id="{95DC8829-C02B-4742-8E55-F62020611D51}" type="slidenum">
              <a:rPr lang="en-US" smtClean="0"/>
              <a:t>6</a:t>
            </a:fld>
            <a:endParaRPr lang="en-US" dirty="0"/>
          </a:p>
        </p:txBody>
      </p:sp>
    </p:spTree>
    <p:extLst>
      <p:ext uri="{BB962C8B-B14F-4D97-AF65-F5344CB8AC3E}">
        <p14:creationId xmlns:p14="http://schemas.microsoft.com/office/powerpoint/2010/main" val="1991480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When you reach the conclusion, use transitional words like “Overall,” or “As anticipated,” or “Unfortunately…”  This lets the reader to know that this is the summing up section.  Your choice of transitional word will alert the reader to what the outlook is.</a:t>
            </a:r>
          </a:p>
          <a:p>
            <a:pPr>
              <a:buFontTx/>
              <a:buChar char="•"/>
            </a:pPr>
            <a:r>
              <a:rPr lang="en-US" dirty="0" smtClean="0"/>
              <a:t>State what remains to be done (or done up until the next progress report is due).</a:t>
            </a:r>
          </a:p>
          <a:p>
            <a:pPr>
              <a:buFontTx/>
              <a:buChar char="•"/>
            </a:pPr>
            <a:r>
              <a:rPr lang="en-US" dirty="0" smtClean="0"/>
              <a:t>Include dates with those items.</a:t>
            </a:r>
          </a:p>
          <a:p>
            <a:pPr>
              <a:buFontTx/>
              <a:buChar char="•"/>
            </a:pPr>
            <a:r>
              <a:rPr lang="en-US" dirty="0" smtClean="0"/>
              <a:t>State whether the project will meet the deadline and say what that deadline is.</a:t>
            </a:r>
          </a:p>
          <a:p>
            <a:endParaRPr lang="en-US" dirty="0"/>
          </a:p>
        </p:txBody>
      </p:sp>
      <p:sp>
        <p:nvSpPr>
          <p:cNvPr id="4" name="Slide Number Placeholder 3"/>
          <p:cNvSpPr>
            <a:spLocks noGrp="1"/>
          </p:cNvSpPr>
          <p:nvPr>
            <p:ph type="sldNum" sz="quarter" idx="10"/>
          </p:nvPr>
        </p:nvSpPr>
        <p:spPr/>
        <p:txBody>
          <a:bodyPr/>
          <a:lstStyle/>
          <a:p>
            <a:fld id="{95DC8829-C02B-4742-8E55-F62020611D51}" type="slidenum">
              <a:rPr lang="en-US" smtClean="0"/>
              <a:t>7</a:t>
            </a:fld>
            <a:endParaRPr lang="en-US" dirty="0"/>
          </a:p>
        </p:txBody>
      </p:sp>
    </p:spTree>
    <p:extLst>
      <p:ext uri="{BB962C8B-B14F-4D97-AF65-F5344CB8AC3E}">
        <p14:creationId xmlns:p14="http://schemas.microsoft.com/office/powerpoint/2010/main" val="505040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An Appendix (or Appendices in the plural) is a segment that’s added on at the end. The </a:t>
            </a:r>
            <a:r>
              <a:rPr lang="en-US" i="1" dirty="0" smtClean="0"/>
              <a:t>Random House Dictionary</a:t>
            </a:r>
            <a:r>
              <a:rPr lang="en-US" dirty="0" smtClean="0"/>
              <a:t> defines an appendix as: “Supplementary material at the end of a book, article, document or other text, usually of an explanatory, statistical, or bibliographic nature.”</a:t>
            </a:r>
          </a:p>
          <a:p>
            <a:pPr>
              <a:buFontTx/>
              <a:buChar char="•"/>
            </a:pPr>
            <a:r>
              <a:rPr lang="en-US" dirty="0" smtClean="0"/>
              <a:t>So an appendix is an add-on that offers more detail or an example of a topic discussed in the report proper.</a:t>
            </a:r>
          </a:p>
          <a:p>
            <a:pPr>
              <a:buFontTx/>
              <a:buChar char="•"/>
            </a:pPr>
            <a:r>
              <a:rPr lang="en-US" dirty="0" smtClean="0"/>
              <a:t>Appendices are especially useful if you have a mixed audience.  For instance, if your primary audience is an executive one, you might put extra details about the area of research in an appendix.</a:t>
            </a:r>
          </a:p>
          <a:p>
            <a:pPr>
              <a:buFontTx/>
              <a:buChar char="•"/>
            </a:pPr>
            <a:r>
              <a:rPr lang="en-US" dirty="0" smtClean="0"/>
              <a:t>These are some samples of appendices. Many of these types of appendices routinely show up in Proposals.</a:t>
            </a:r>
          </a:p>
          <a:p>
            <a:pPr>
              <a:buFontTx/>
              <a:buChar char="•"/>
            </a:pPr>
            <a:r>
              <a:rPr lang="en-US" dirty="0" smtClean="0"/>
              <a:t>Obviously, you won’t use all of them necessarily.  Choose and include as the need arises.</a:t>
            </a:r>
          </a:p>
          <a:p>
            <a:endParaRPr lang="en-US" dirty="0"/>
          </a:p>
        </p:txBody>
      </p:sp>
      <p:sp>
        <p:nvSpPr>
          <p:cNvPr id="4" name="Slide Number Placeholder 3"/>
          <p:cNvSpPr>
            <a:spLocks noGrp="1"/>
          </p:cNvSpPr>
          <p:nvPr>
            <p:ph type="sldNum" sz="quarter" idx="10"/>
          </p:nvPr>
        </p:nvSpPr>
        <p:spPr/>
        <p:txBody>
          <a:bodyPr/>
          <a:lstStyle/>
          <a:p>
            <a:fld id="{95DC8829-C02B-4742-8E55-F62020611D51}" type="slidenum">
              <a:rPr lang="en-US" smtClean="0"/>
              <a:t>8</a:t>
            </a:fld>
            <a:endParaRPr lang="en-US" dirty="0"/>
          </a:p>
        </p:txBody>
      </p:sp>
    </p:spTree>
    <p:extLst>
      <p:ext uri="{BB962C8B-B14F-4D97-AF65-F5344CB8AC3E}">
        <p14:creationId xmlns:p14="http://schemas.microsoft.com/office/powerpoint/2010/main" val="4165499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In most cases, you will not need to include a Summary.</a:t>
            </a:r>
          </a:p>
          <a:p>
            <a:pPr>
              <a:buFontTx/>
              <a:buChar char="•"/>
            </a:pPr>
            <a:r>
              <a:rPr lang="en-US" dirty="0" smtClean="0"/>
              <a:t>However, if your report is long, formal one, or one done for an executive audience, you might want to include a Summary.</a:t>
            </a:r>
          </a:p>
          <a:p>
            <a:pPr>
              <a:buFontTx/>
              <a:buChar char="•"/>
            </a:pPr>
            <a:r>
              <a:rPr lang="en-US" dirty="0" smtClean="0"/>
              <a:t>A Summary goes before the Introduction because it encapsulates all the important points of the Introduction, Discussion and Conclusion.</a:t>
            </a:r>
          </a:p>
          <a:p>
            <a:pPr>
              <a:buFontTx/>
              <a:buChar char="•"/>
            </a:pPr>
            <a:r>
              <a:rPr lang="en-US" dirty="0" smtClean="0"/>
              <a:t>Your Summary should include the name of the project, the thesis statement, progress to date, problems, solutions or actions being taken, timeline, and whether you’ll finish on time.</a:t>
            </a:r>
          </a:p>
          <a:p>
            <a:endParaRPr lang="en-US" dirty="0"/>
          </a:p>
        </p:txBody>
      </p:sp>
      <p:sp>
        <p:nvSpPr>
          <p:cNvPr id="4" name="Slide Number Placeholder 3"/>
          <p:cNvSpPr>
            <a:spLocks noGrp="1"/>
          </p:cNvSpPr>
          <p:nvPr>
            <p:ph type="sldNum" sz="quarter" idx="10"/>
          </p:nvPr>
        </p:nvSpPr>
        <p:spPr/>
        <p:txBody>
          <a:bodyPr/>
          <a:lstStyle/>
          <a:p>
            <a:fld id="{95DC8829-C02B-4742-8E55-F62020611D51}" type="slidenum">
              <a:rPr lang="en-US" smtClean="0"/>
              <a:t>9</a:t>
            </a:fld>
            <a:endParaRPr lang="en-US" dirty="0"/>
          </a:p>
        </p:txBody>
      </p:sp>
    </p:spTree>
    <p:extLst>
      <p:ext uri="{BB962C8B-B14F-4D97-AF65-F5344CB8AC3E}">
        <p14:creationId xmlns:p14="http://schemas.microsoft.com/office/powerpoint/2010/main" val="1968511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26C6DC4A-C792-4373-A278-6CCBF937548D}" type="datetime1">
              <a:rPr lang="en-US" smtClean="0"/>
              <a:t>5/8/2019</a:t>
            </a:fld>
            <a:endParaRPr lang="en-US" dirty="0"/>
          </a:p>
        </p:txBody>
      </p:sp>
      <p:sp>
        <p:nvSpPr>
          <p:cNvPr id="20" name="Footer Placeholder 19"/>
          <p:cNvSpPr>
            <a:spLocks noGrp="1"/>
          </p:cNvSpPr>
          <p:nvPr>
            <p:ph type="ftr" sz="quarter" idx="11"/>
          </p:nvPr>
        </p:nvSpPr>
        <p:spPr/>
        <p:txBody>
          <a:bodyPr/>
          <a:lstStyle/>
          <a:p>
            <a:r>
              <a:rPr lang="en-US" dirty="0" smtClean="0"/>
              <a:t>Progress Reports: Overview</a:t>
            </a:r>
            <a:endParaRPr lang="en-US" dirty="0"/>
          </a:p>
        </p:txBody>
      </p:sp>
      <p:sp>
        <p:nvSpPr>
          <p:cNvPr id="10" name="Slide Number Placeholder 9"/>
          <p:cNvSpPr>
            <a:spLocks noGrp="1"/>
          </p:cNvSpPr>
          <p:nvPr>
            <p:ph type="sldNum" sz="quarter" idx="12"/>
          </p:nvPr>
        </p:nvSpPr>
        <p:spPr/>
        <p:txBody>
          <a:bodyPr/>
          <a:lstStyle/>
          <a:p>
            <a:fld id="{6B3BBEC5-2447-4C88-9CCD-D8AAFE3DF1F2}" type="slidenum">
              <a:rPr lang="en-US" smtClean="0"/>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91337D-AE35-4EE2-BDC5-2E4F249DDE0D}" type="datetime1">
              <a:rPr lang="en-US" smtClean="0"/>
              <a:t>5/8/2019</a:t>
            </a:fld>
            <a:endParaRPr lang="en-US" dirty="0"/>
          </a:p>
        </p:txBody>
      </p:sp>
      <p:sp>
        <p:nvSpPr>
          <p:cNvPr id="5" name="Footer Placeholder 4"/>
          <p:cNvSpPr>
            <a:spLocks noGrp="1"/>
          </p:cNvSpPr>
          <p:nvPr>
            <p:ph type="ftr" sz="quarter" idx="11"/>
          </p:nvPr>
        </p:nvSpPr>
        <p:spPr/>
        <p:txBody>
          <a:bodyPr/>
          <a:lstStyle/>
          <a:p>
            <a:r>
              <a:rPr lang="en-US" dirty="0" smtClean="0"/>
              <a:t>Progress Reports: Overview</a:t>
            </a:r>
            <a:endParaRPr lang="en-US" dirty="0"/>
          </a:p>
        </p:txBody>
      </p:sp>
      <p:sp>
        <p:nvSpPr>
          <p:cNvPr id="6" name="Slide Number Placeholder 5"/>
          <p:cNvSpPr>
            <a:spLocks noGrp="1"/>
          </p:cNvSpPr>
          <p:nvPr>
            <p:ph type="sldNum" sz="quarter" idx="12"/>
          </p:nvPr>
        </p:nvSpPr>
        <p:spPr/>
        <p:txBody>
          <a:bodyPr/>
          <a:lstStyle/>
          <a:p>
            <a:fld id="{6B3BBEC5-2447-4C88-9CCD-D8AAFE3DF1F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9B5E10-FC78-497C-970D-BBA39BDD231B}" type="datetime1">
              <a:rPr lang="en-US" smtClean="0"/>
              <a:t>5/8/2019</a:t>
            </a:fld>
            <a:endParaRPr lang="en-US" dirty="0"/>
          </a:p>
        </p:txBody>
      </p:sp>
      <p:sp>
        <p:nvSpPr>
          <p:cNvPr id="5" name="Footer Placeholder 4"/>
          <p:cNvSpPr>
            <a:spLocks noGrp="1"/>
          </p:cNvSpPr>
          <p:nvPr>
            <p:ph type="ftr" sz="quarter" idx="11"/>
          </p:nvPr>
        </p:nvSpPr>
        <p:spPr/>
        <p:txBody>
          <a:bodyPr/>
          <a:lstStyle/>
          <a:p>
            <a:r>
              <a:rPr lang="en-US" dirty="0" smtClean="0"/>
              <a:t>Progress Reports: Overview</a:t>
            </a:r>
            <a:endParaRPr lang="en-US" dirty="0"/>
          </a:p>
        </p:txBody>
      </p:sp>
      <p:sp>
        <p:nvSpPr>
          <p:cNvPr id="6" name="Slide Number Placeholder 5"/>
          <p:cNvSpPr>
            <a:spLocks noGrp="1"/>
          </p:cNvSpPr>
          <p:nvPr>
            <p:ph type="sldNum" sz="quarter" idx="12"/>
          </p:nvPr>
        </p:nvSpPr>
        <p:spPr/>
        <p:txBody>
          <a:bodyPr/>
          <a:lstStyle/>
          <a:p>
            <a:fld id="{6B3BBEC5-2447-4C88-9CCD-D8AAFE3DF1F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9DE829-C3F1-468C-B8FA-02B470DEDE68}" type="datetime1">
              <a:rPr lang="en-US" smtClean="0"/>
              <a:t>5/8/2019</a:t>
            </a:fld>
            <a:endParaRPr lang="en-US" dirty="0"/>
          </a:p>
        </p:txBody>
      </p:sp>
      <p:sp>
        <p:nvSpPr>
          <p:cNvPr id="5" name="Footer Placeholder 4"/>
          <p:cNvSpPr>
            <a:spLocks noGrp="1"/>
          </p:cNvSpPr>
          <p:nvPr>
            <p:ph type="ftr" sz="quarter" idx="11"/>
          </p:nvPr>
        </p:nvSpPr>
        <p:spPr/>
        <p:txBody>
          <a:bodyPr/>
          <a:lstStyle/>
          <a:p>
            <a:r>
              <a:rPr lang="en-US" dirty="0" smtClean="0"/>
              <a:t>Progress Reports: Overview</a:t>
            </a:r>
            <a:endParaRPr lang="en-US" dirty="0"/>
          </a:p>
        </p:txBody>
      </p:sp>
      <p:sp>
        <p:nvSpPr>
          <p:cNvPr id="6" name="Slide Number Placeholder 5"/>
          <p:cNvSpPr>
            <a:spLocks noGrp="1"/>
          </p:cNvSpPr>
          <p:nvPr>
            <p:ph type="sldNum" sz="quarter" idx="12"/>
          </p:nvPr>
        </p:nvSpPr>
        <p:spPr/>
        <p:txBody>
          <a:bodyPr/>
          <a:lstStyle/>
          <a:p>
            <a:fld id="{6B3BBEC5-2447-4C88-9CCD-D8AAFE3DF1F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5D9BBC5-EBCA-4573-84E9-9794D68B92AA}" type="datetime1">
              <a:rPr lang="en-US" smtClean="0"/>
              <a:t>5/8/2019</a:t>
            </a:fld>
            <a:endParaRPr lang="en-US" dirty="0"/>
          </a:p>
        </p:txBody>
      </p:sp>
      <p:sp>
        <p:nvSpPr>
          <p:cNvPr id="5" name="Footer Placeholder 4"/>
          <p:cNvSpPr>
            <a:spLocks noGrp="1"/>
          </p:cNvSpPr>
          <p:nvPr>
            <p:ph type="ftr" sz="quarter" idx="11"/>
          </p:nvPr>
        </p:nvSpPr>
        <p:spPr/>
        <p:txBody>
          <a:bodyPr/>
          <a:lstStyle/>
          <a:p>
            <a:r>
              <a:rPr lang="en-US" dirty="0" smtClean="0"/>
              <a:t>Progress Reports: Overview</a:t>
            </a:r>
            <a:endParaRPr lang="en-US" dirty="0"/>
          </a:p>
        </p:txBody>
      </p:sp>
      <p:sp>
        <p:nvSpPr>
          <p:cNvPr id="6" name="Slide Number Placeholder 5"/>
          <p:cNvSpPr>
            <a:spLocks noGrp="1"/>
          </p:cNvSpPr>
          <p:nvPr>
            <p:ph type="sldNum" sz="quarter" idx="12"/>
          </p:nvPr>
        </p:nvSpPr>
        <p:spPr/>
        <p:txBody>
          <a:bodyPr/>
          <a:lstStyle/>
          <a:p>
            <a:fld id="{6B3BBEC5-2447-4C88-9CCD-D8AAFE3DF1F2}" type="slidenum">
              <a:rPr lang="en-US" smtClean="0"/>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F1240C-2750-4418-9F31-8326D2167B56}" type="datetime1">
              <a:rPr lang="en-US" smtClean="0"/>
              <a:t>5/8/2019</a:t>
            </a:fld>
            <a:endParaRPr lang="en-US" dirty="0"/>
          </a:p>
        </p:txBody>
      </p:sp>
      <p:sp>
        <p:nvSpPr>
          <p:cNvPr id="6" name="Footer Placeholder 5"/>
          <p:cNvSpPr>
            <a:spLocks noGrp="1"/>
          </p:cNvSpPr>
          <p:nvPr>
            <p:ph type="ftr" sz="quarter" idx="11"/>
          </p:nvPr>
        </p:nvSpPr>
        <p:spPr/>
        <p:txBody>
          <a:bodyPr/>
          <a:lstStyle/>
          <a:p>
            <a:r>
              <a:rPr lang="en-US" dirty="0" smtClean="0"/>
              <a:t>Progress Reports: Overview</a:t>
            </a:r>
            <a:endParaRPr lang="en-US" dirty="0"/>
          </a:p>
        </p:txBody>
      </p:sp>
      <p:sp>
        <p:nvSpPr>
          <p:cNvPr id="7" name="Slide Number Placeholder 6"/>
          <p:cNvSpPr>
            <a:spLocks noGrp="1"/>
          </p:cNvSpPr>
          <p:nvPr>
            <p:ph type="sldNum" sz="quarter" idx="12"/>
          </p:nvPr>
        </p:nvSpPr>
        <p:spPr/>
        <p:txBody>
          <a:bodyPr/>
          <a:lstStyle/>
          <a:p>
            <a:fld id="{6B3BBEC5-2447-4C88-9CCD-D8AAFE3DF1F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7AAB2E6-30EA-421E-9DF1-EC4519309985}" type="datetime1">
              <a:rPr lang="en-US" smtClean="0"/>
              <a:t>5/8/2019</a:t>
            </a:fld>
            <a:endParaRPr lang="en-US" dirty="0"/>
          </a:p>
        </p:txBody>
      </p:sp>
      <p:sp>
        <p:nvSpPr>
          <p:cNvPr id="8" name="Footer Placeholder 7"/>
          <p:cNvSpPr>
            <a:spLocks noGrp="1"/>
          </p:cNvSpPr>
          <p:nvPr>
            <p:ph type="ftr" sz="quarter" idx="11"/>
          </p:nvPr>
        </p:nvSpPr>
        <p:spPr/>
        <p:txBody>
          <a:bodyPr/>
          <a:lstStyle/>
          <a:p>
            <a:r>
              <a:rPr lang="en-US" dirty="0" smtClean="0"/>
              <a:t>Progress Reports: Overview</a:t>
            </a:r>
            <a:endParaRPr lang="en-US" dirty="0"/>
          </a:p>
        </p:txBody>
      </p:sp>
      <p:sp>
        <p:nvSpPr>
          <p:cNvPr id="9" name="Slide Number Placeholder 8"/>
          <p:cNvSpPr>
            <a:spLocks noGrp="1"/>
          </p:cNvSpPr>
          <p:nvPr>
            <p:ph type="sldNum" sz="quarter" idx="12"/>
          </p:nvPr>
        </p:nvSpPr>
        <p:spPr/>
        <p:txBody>
          <a:bodyPr/>
          <a:lstStyle/>
          <a:p>
            <a:fld id="{6B3BBEC5-2447-4C88-9CCD-D8AAFE3DF1F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A58D5F-2AFD-4A40-841C-8AFF8D5CF71F}" type="datetime1">
              <a:rPr lang="en-US" smtClean="0"/>
              <a:t>5/8/2019</a:t>
            </a:fld>
            <a:endParaRPr lang="en-US" dirty="0"/>
          </a:p>
        </p:txBody>
      </p:sp>
      <p:sp>
        <p:nvSpPr>
          <p:cNvPr id="4" name="Footer Placeholder 3"/>
          <p:cNvSpPr>
            <a:spLocks noGrp="1"/>
          </p:cNvSpPr>
          <p:nvPr>
            <p:ph type="ftr" sz="quarter" idx="11"/>
          </p:nvPr>
        </p:nvSpPr>
        <p:spPr/>
        <p:txBody>
          <a:bodyPr/>
          <a:lstStyle/>
          <a:p>
            <a:r>
              <a:rPr lang="en-US" dirty="0" smtClean="0"/>
              <a:t>Progress Reports: Overview</a:t>
            </a:r>
            <a:endParaRPr lang="en-US" dirty="0"/>
          </a:p>
        </p:txBody>
      </p:sp>
      <p:sp>
        <p:nvSpPr>
          <p:cNvPr id="5" name="Slide Number Placeholder 4"/>
          <p:cNvSpPr>
            <a:spLocks noGrp="1"/>
          </p:cNvSpPr>
          <p:nvPr>
            <p:ph type="sldNum" sz="quarter" idx="12"/>
          </p:nvPr>
        </p:nvSpPr>
        <p:spPr/>
        <p:txBody>
          <a:bodyPr/>
          <a:lstStyle/>
          <a:p>
            <a:fld id="{6B3BBEC5-2447-4C88-9CCD-D8AAFE3DF1F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02C4C7DE-2443-445F-9310-CC0D0D0578C3}" type="datetime1">
              <a:rPr lang="en-US" smtClean="0"/>
              <a:t>5/8/2019</a:t>
            </a:fld>
            <a:endParaRPr lang="en-US" dirty="0"/>
          </a:p>
        </p:txBody>
      </p:sp>
      <p:sp>
        <p:nvSpPr>
          <p:cNvPr id="3" name="Footer Placeholder 2"/>
          <p:cNvSpPr>
            <a:spLocks noGrp="1"/>
          </p:cNvSpPr>
          <p:nvPr>
            <p:ph type="ftr" sz="quarter" idx="11"/>
          </p:nvPr>
        </p:nvSpPr>
        <p:spPr/>
        <p:txBody>
          <a:bodyPr/>
          <a:lstStyle/>
          <a:p>
            <a:r>
              <a:rPr lang="en-US" dirty="0" smtClean="0"/>
              <a:t>Progress Reports: Overview</a:t>
            </a:r>
            <a:endParaRPr lang="en-US" dirty="0"/>
          </a:p>
        </p:txBody>
      </p:sp>
      <p:sp>
        <p:nvSpPr>
          <p:cNvPr id="4" name="Slide Number Placeholder 3"/>
          <p:cNvSpPr>
            <a:spLocks noGrp="1"/>
          </p:cNvSpPr>
          <p:nvPr>
            <p:ph type="sldNum" sz="quarter" idx="12"/>
          </p:nvPr>
        </p:nvSpPr>
        <p:spPr/>
        <p:txBody>
          <a:bodyPr/>
          <a:lstStyle/>
          <a:p>
            <a:fld id="{6B3BBEC5-2447-4C88-9CCD-D8AAFE3DF1F2}" type="slidenum">
              <a:rPr lang="en-US" smtClean="0"/>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ECAA73-51DA-4DB8-8042-491811CCFE5B}" type="datetime1">
              <a:rPr lang="en-US" smtClean="0"/>
              <a:t>5/8/2019</a:t>
            </a:fld>
            <a:endParaRPr lang="en-US" dirty="0"/>
          </a:p>
        </p:txBody>
      </p:sp>
      <p:sp>
        <p:nvSpPr>
          <p:cNvPr id="6" name="Footer Placeholder 5"/>
          <p:cNvSpPr>
            <a:spLocks noGrp="1"/>
          </p:cNvSpPr>
          <p:nvPr>
            <p:ph type="ftr" sz="quarter" idx="11"/>
          </p:nvPr>
        </p:nvSpPr>
        <p:spPr/>
        <p:txBody>
          <a:bodyPr/>
          <a:lstStyle/>
          <a:p>
            <a:r>
              <a:rPr lang="en-US" dirty="0" smtClean="0"/>
              <a:t>Progress Reports: Overview</a:t>
            </a:r>
            <a:endParaRPr lang="en-US" dirty="0"/>
          </a:p>
        </p:txBody>
      </p:sp>
      <p:sp>
        <p:nvSpPr>
          <p:cNvPr id="7" name="Slide Number Placeholder 6"/>
          <p:cNvSpPr>
            <a:spLocks noGrp="1"/>
          </p:cNvSpPr>
          <p:nvPr>
            <p:ph type="sldNum" sz="quarter" idx="12"/>
          </p:nvPr>
        </p:nvSpPr>
        <p:spPr/>
        <p:txBody>
          <a:bodyPr/>
          <a:lstStyle/>
          <a:p>
            <a:fld id="{6B3BBEC5-2447-4C88-9CCD-D8AAFE3DF1F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9EDEB2B-C882-450F-B9F5-AAA97A99142C}" type="datetime1">
              <a:rPr lang="en-US" smtClean="0"/>
              <a:t>5/8/2019</a:t>
            </a:fld>
            <a:endParaRPr lang="en-US" dirty="0"/>
          </a:p>
        </p:txBody>
      </p:sp>
      <p:sp>
        <p:nvSpPr>
          <p:cNvPr id="6" name="Footer Placeholder 5"/>
          <p:cNvSpPr>
            <a:spLocks noGrp="1"/>
          </p:cNvSpPr>
          <p:nvPr>
            <p:ph type="ftr" sz="quarter" idx="11"/>
          </p:nvPr>
        </p:nvSpPr>
        <p:spPr/>
        <p:txBody>
          <a:bodyPr/>
          <a:lstStyle/>
          <a:p>
            <a:r>
              <a:rPr lang="en-US" dirty="0" smtClean="0"/>
              <a:t>Progress Reports: Overview</a:t>
            </a:r>
            <a:endParaRPr lang="en-US" dirty="0"/>
          </a:p>
        </p:txBody>
      </p:sp>
      <p:sp>
        <p:nvSpPr>
          <p:cNvPr id="7" name="Slide Number Placeholder 6"/>
          <p:cNvSpPr>
            <a:spLocks noGrp="1"/>
          </p:cNvSpPr>
          <p:nvPr>
            <p:ph type="sldNum" sz="quarter" idx="12"/>
          </p:nvPr>
        </p:nvSpPr>
        <p:spPr/>
        <p:txBody>
          <a:bodyPr/>
          <a:lstStyle/>
          <a:p>
            <a:fld id="{6B3BBEC5-2447-4C88-9CCD-D8AAFE3DF1F2}" type="slidenum">
              <a:rPr lang="en-US" smtClean="0"/>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065E7B3-2E7E-476D-955A-E68691A03F00}" type="datetime1">
              <a:rPr lang="en-US" smtClean="0"/>
              <a:t>5/8/2019</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dirty="0" smtClean="0"/>
              <a:t>Progress Reports: Overview</a:t>
            </a:r>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B3BBEC5-2447-4C88-9CCD-D8AAFE3DF1F2}" type="slidenum">
              <a:rPr lang="en-US" smtClean="0"/>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5273040" cy="1472184"/>
          </a:xfrm>
        </p:spPr>
        <p:txBody>
          <a:bodyPr/>
          <a:lstStyle/>
          <a:p>
            <a:r>
              <a:rPr lang="en-US" b="1" dirty="0"/>
              <a:t>Progress </a:t>
            </a:r>
            <a:r>
              <a:rPr lang="en-US" b="1" dirty="0" smtClean="0"/>
              <a:t>Reports: </a:t>
            </a:r>
            <a:br>
              <a:rPr lang="en-US" b="1" dirty="0" smtClean="0"/>
            </a:br>
            <a:r>
              <a:rPr lang="en-US" b="1" dirty="0" smtClean="0"/>
              <a:t>Overview</a:t>
            </a:r>
            <a:r>
              <a:rPr lang="en-US" dirty="0" smtClean="0"/>
              <a:t>		</a:t>
            </a:r>
            <a:endParaRPr lang="en-US" dirty="0"/>
          </a:p>
        </p:txBody>
      </p:sp>
      <p:sp>
        <p:nvSpPr>
          <p:cNvPr id="3" name="Subtitle 2"/>
          <p:cNvSpPr>
            <a:spLocks noGrp="1"/>
          </p:cNvSpPr>
          <p:nvPr>
            <p:ph type="subTitle" idx="1"/>
          </p:nvPr>
        </p:nvSpPr>
        <p:spPr>
          <a:xfrm>
            <a:off x="1371600" y="5257800"/>
            <a:ext cx="4114800" cy="1066800"/>
          </a:xfrm>
        </p:spPr>
        <p:txBody>
          <a:bodyPr/>
          <a:lstStyle/>
          <a:p>
            <a:r>
              <a:rPr lang="en-US" dirty="0" smtClean="0"/>
              <a:t>Technical Writing – Embed </a:t>
            </a:r>
            <a:endParaRPr lang="en-US" dirty="0"/>
          </a:p>
          <a:p>
            <a:r>
              <a:rPr lang="en-US" dirty="0" smtClean="0"/>
              <a:t>Fall 2019</a:t>
            </a:r>
            <a:endParaRPr lang="en-US" dirty="0"/>
          </a:p>
        </p:txBody>
      </p:sp>
      <p:pic>
        <p:nvPicPr>
          <p:cNvPr id="1026" name="Picture 2" descr="C:\Documents and Settings\Mary McCall\Local Settings\Temporary Internet Files\Content.IE5\HS0SMD34\MP90039926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371600"/>
            <a:ext cx="3164458" cy="4800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514600" y="6400800"/>
            <a:ext cx="4267200" cy="276999"/>
          </a:xfrm>
          <a:prstGeom prst="rect">
            <a:avLst/>
          </a:prstGeom>
          <a:noFill/>
        </p:spPr>
        <p:txBody>
          <a:bodyPr wrap="square" rtlCol="0">
            <a:spAutoFit/>
          </a:bodyPr>
          <a:lstStyle/>
          <a:p>
            <a:r>
              <a:rPr lang="en-US" sz="1200" dirty="0" smtClean="0"/>
              <a:t>Courtesy of Detroit Mercy – Mechanical Engineering – Fall 2019</a:t>
            </a:r>
            <a:endParaRPr lang="en-US" sz="12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Writing Process</a:t>
            </a:r>
            <a:endParaRPr lang="en-US" dirty="0"/>
          </a:p>
        </p:txBody>
      </p:sp>
      <p:sp>
        <p:nvSpPr>
          <p:cNvPr id="4" name="Date Placeholder 3"/>
          <p:cNvSpPr>
            <a:spLocks noGrp="1"/>
          </p:cNvSpPr>
          <p:nvPr>
            <p:ph type="dt" sz="half" idx="10"/>
          </p:nvPr>
        </p:nvSpPr>
        <p:spPr/>
        <p:txBody>
          <a:bodyPr/>
          <a:lstStyle/>
          <a:p>
            <a:fld id="{2438D702-C78A-4086-AE17-6386340F0040}" type="datetime1">
              <a:rPr lang="en-US" smtClean="0"/>
              <a:t>5/8/2019</a:t>
            </a:fld>
            <a:endParaRPr lang="en-US" dirty="0"/>
          </a:p>
        </p:txBody>
      </p:sp>
      <p:sp>
        <p:nvSpPr>
          <p:cNvPr id="5" name="Footer Placeholder 4"/>
          <p:cNvSpPr>
            <a:spLocks noGrp="1"/>
          </p:cNvSpPr>
          <p:nvPr>
            <p:ph type="ftr" sz="quarter" idx="11"/>
          </p:nvPr>
        </p:nvSpPr>
        <p:spPr/>
        <p:txBody>
          <a:bodyPr/>
          <a:lstStyle/>
          <a:p>
            <a:r>
              <a:rPr lang="en-US" dirty="0" smtClean="0"/>
              <a:t>Progress Reports: Overview</a:t>
            </a:r>
            <a:endParaRPr lang="en-US" dirty="0"/>
          </a:p>
        </p:txBody>
      </p:sp>
      <p:sp>
        <p:nvSpPr>
          <p:cNvPr id="6" name="Slide Number Placeholder 5"/>
          <p:cNvSpPr>
            <a:spLocks noGrp="1"/>
          </p:cNvSpPr>
          <p:nvPr>
            <p:ph type="sldNum" sz="quarter" idx="12"/>
          </p:nvPr>
        </p:nvSpPr>
        <p:spPr/>
        <p:txBody>
          <a:bodyPr/>
          <a:lstStyle/>
          <a:p>
            <a:fld id="{6B3BBEC5-2447-4C88-9CCD-D8AAFE3DF1F2}" type="slidenum">
              <a:rPr lang="en-US" smtClean="0"/>
              <a:t>10</a:t>
            </a:fld>
            <a:endParaRPr lang="en-US" dirty="0"/>
          </a:p>
        </p:txBody>
      </p:sp>
      <p:grpSp>
        <p:nvGrpSpPr>
          <p:cNvPr id="8" name="Group 7"/>
          <p:cNvGrpSpPr/>
          <p:nvPr/>
        </p:nvGrpSpPr>
        <p:grpSpPr>
          <a:xfrm>
            <a:off x="304800" y="1555750"/>
            <a:ext cx="8686800" cy="3854450"/>
            <a:chOff x="228600" y="2286000"/>
            <a:chExt cx="8686800" cy="3854450"/>
          </a:xfrm>
        </p:grpSpPr>
        <p:sp>
          <p:nvSpPr>
            <p:cNvPr id="9" name="Line 4"/>
            <p:cNvSpPr>
              <a:spLocks noChangeShapeType="1"/>
            </p:cNvSpPr>
            <p:nvPr/>
          </p:nvSpPr>
          <p:spPr bwMode="auto">
            <a:xfrm>
              <a:off x="228600" y="3429000"/>
              <a:ext cx="8534400" cy="0"/>
            </a:xfrm>
            <a:prstGeom prst="line">
              <a:avLst/>
            </a:prstGeom>
            <a:noFill/>
            <a:ln w="3810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 name="Text Box 5"/>
            <p:cNvSpPr txBox="1">
              <a:spLocks noChangeArrowheads="1"/>
            </p:cNvSpPr>
            <p:nvPr/>
          </p:nvSpPr>
          <p:spPr bwMode="auto">
            <a:xfrm>
              <a:off x="228600" y="2743200"/>
              <a:ext cx="11430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a:latin typeface="Maiandra GD" pitchFamily="34" charset="0"/>
                </a:rPr>
                <a:t>Receive Assignment</a:t>
              </a:r>
            </a:p>
          </p:txBody>
        </p:sp>
        <p:sp>
          <p:nvSpPr>
            <p:cNvPr id="11" name="Text Box 6"/>
            <p:cNvSpPr txBox="1">
              <a:spLocks noChangeArrowheads="1"/>
            </p:cNvSpPr>
            <p:nvPr/>
          </p:nvSpPr>
          <p:spPr bwMode="auto">
            <a:xfrm>
              <a:off x="838200" y="3581400"/>
              <a:ext cx="1066800" cy="2325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a:latin typeface="Maiandra GD" pitchFamily="34" charset="0"/>
                </a:rPr>
                <a:t>Narrow topic</a:t>
              </a:r>
            </a:p>
            <a:p>
              <a:pPr>
                <a:spcBef>
                  <a:spcPct val="50000"/>
                </a:spcBef>
              </a:pPr>
              <a:r>
                <a:rPr lang="en-US" sz="1400" dirty="0">
                  <a:latin typeface="Maiandra GD" pitchFamily="34" charset="0"/>
                </a:rPr>
                <a:t>Define audience</a:t>
              </a:r>
            </a:p>
            <a:p>
              <a:pPr>
                <a:spcBef>
                  <a:spcPct val="50000"/>
                </a:spcBef>
              </a:pPr>
              <a:r>
                <a:rPr lang="en-US" sz="1400" dirty="0">
                  <a:latin typeface="Maiandra GD" pitchFamily="34" charset="0"/>
                </a:rPr>
                <a:t>Develop working thesis statement</a:t>
              </a:r>
            </a:p>
            <a:p>
              <a:pPr>
                <a:spcBef>
                  <a:spcPct val="50000"/>
                </a:spcBef>
              </a:pPr>
              <a:endParaRPr lang="en-US" sz="1400" dirty="0">
                <a:latin typeface="Maiandra GD" pitchFamily="34" charset="0"/>
              </a:endParaRPr>
            </a:p>
          </p:txBody>
        </p:sp>
        <p:sp>
          <p:nvSpPr>
            <p:cNvPr id="12" name="Text Box 7"/>
            <p:cNvSpPr txBox="1">
              <a:spLocks noChangeArrowheads="1"/>
            </p:cNvSpPr>
            <p:nvPr/>
          </p:nvSpPr>
          <p:spPr bwMode="auto">
            <a:xfrm>
              <a:off x="1752600" y="2590800"/>
              <a:ext cx="9906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a:latin typeface="Maiandra GD" pitchFamily="34" charset="0"/>
                </a:rPr>
                <a:t>Research topic</a:t>
              </a:r>
            </a:p>
          </p:txBody>
        </p:sp>
        <p:sp>
          <p:nvSpPr>
            <p:cNvPr id="13" name="Text Box 8"/>
            <p:cNvSpPr txBox="1">
              <a:spLocks noChangeArrowheads="1"/>
            </p:cNvSpPr>
            <p:nvPr/>
          </p:nvSpPr>
          <p:spPr bwMode="auto">
            <a:xfrm>
              <a:off x="2514600" y="3581400"/>
              <a:ext cx="10668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a:latin typeface="Maiandra GD" pitchFamily="34" charset="0"/>
                </a:rPr>
                <a:t>Revise thesis statement</a:t>
              </a:r>
            </a:p>
          </p:txBody>
        </p:sp>
        <p:sp>
          <p:nvSpPr>
            <p:cNvPr id="14" name="Text Box 9"/>
            <p:cNvSpPr txBox="1">
              <a:spLocks noChangeArrowheads="1"/>
            </p:cNvSpPr>
            <p:nvPr/>
          </p:nvSpPr>
          <p:spPr bwMode="auto">
            <a:xfrm>
              <a:off x="3352800" y="2667000"/>
              <a:ext cx="13716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a:latin typeface="Maiandra GD" pitchFamily="34" charset="0"/>
                </a:rPr>
                <a:t>Organize (outline)</a:t>
              </a:r>
            </a:p>
          </p:txBody>
        </p:sp>
        <p:sp>
          <p:nvSpPr>
            <p:cNvPr id="15" name="Text Box 10"/>
            <p:cNvSpPr txBox="1">
              <a:spLocks noChangeArrowheads="1"/>
            </p:cNvSpPr>
            <p:nvPr/>
          </p:nvSpPr>
          <p:spPr bwMode="auto">
            <a:xfrm>
              <a:off x="4267200" y="3581400"/>
              <a:ext cx="1143000"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a:latin typeface="Maiandra GD" pitchFamily="34" charset="0"/>
                </a:rPr>
                <a:t>Write definitions</a:t>
              </a:r>
            </a:p>
            <a:p>
              <a:pPr>
                <a:spcBef>
                  <a:spcPct val="50000"/>
                </a:spcBef>
              </a:pPr>
              <a:r>
                <a:rPr lang="en-US" sz="1400" dirty="0">
                  <a:latin typeface="Maiandra GD" pitchFamily="34" charset="0"/>
                </a:rPr>
                <a:t>Determine page format</a:t>
              </a:r>
            </a:p>
            <a:p>
              <a:pPr>
                <a:spcBef>
                  <a:spcPct val="50000"/>
                </a:spcBef>
              </a:pPr>
              <a:r>
                <a:rPr lang="en-US" sz="1400" dirty="0">
                  <a:latin typeface="Maiandra GD" pitchFamily="34" charset="0"/>
                </a:rPr>
                <a:t>Create graphics</a:t>
              </a:r>
            </a:p>
          </p:txBody>
        </p:sp>
        <p:sp>
          <p:nvSpPr>
            <p:cNvPr id="16" name="Text Box 11"/>
            <p:cNvSpPr txBox="1">
              <a:spLocks noChangeArrowheads="1"/>
            </p:cNvSpPr>
            <p:nvPr/>
          </p:nvSpPr>
          <p:spPr bwMode="auto">
            <a:xfrm>
              <a:off x="5486400" y="2438400"/>
              <a:ext cx="6858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a:latin typeface="Maiandra GD" pitchFamily="34" charset="0"/>
                </a:rPr>
                <a:t>Write 1</a:t>
              </a:r>
              <a:r>
                <a:rPr lang="en-US" sz="1400" baseline="30000" dirty="0">
                  <a:latin typeface="Maiandra GD" pitchFamily="34" charset="0"/>
                </a:rPr>
                <a:t>st</a:t>
              </a:r>
              <a:r>
                <a:rPr lang="en-US" sz="1400" dirty="0">
                  <a:latin typeface="Maiandra GD" pitchFamily="34" charset="0"/>
                </a:rPr>
                <a:t> draft</a:t>
              </a:r>
            </a:p>
          </p:txBody>
        </p:sp>
        <p:sp>
          <p:nvSpPr>
            <p:cNvPr id="17" name="Text Box 12"/>
            <p:cNvSpPr txBox="1">
              <a:spLocks noChangeArrowheads="1"/>
            </p:cNvSpPr>
            <p:nvPr/>
          </p:nvSpPr>
          <p:spPr bwMode="auto">
            <a:xfrm>
              <a:off x="6248400" y="3733800"/>
              <a:ext cx="609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a:latin typeface="Maiandra GD" pitchFamily="34" charset="0"/>
                </a:rPr>
                <a:t>Wait</a:t>
              </a:r>
            </a:p>
          </p:txBody>
        </p:sp>
        <p:sp>
          <p:nvSpPr>
            <p:cNvPr id="18" name="Text Box 13"/>
            <p:cNvSpPr txBox="1">
              <a:spLocks noChangeArrowheads="1"/>
            </p:cNvSpPr>
            <p:nvPr/>
          </p:nvSpPr>
          <p:spPr bwMode="auto">
            <a:xfrm>
              <a:off x="6858000" y="2286000"/>
              <a:ext cx="9144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a:latin typeface="Maiandra GD" pitchFamily="34" charset="0"/>
                </a:rPr>
                <a:t>Get feedback from audience</a:t>
              </a:r>
            </a:p>
          </p:txBody>
        </p:sp>
        <p:sp>
          <p:nvSpPr>
            <p:cNvPr id="19" name="Text Box 14"/>
            <p:cNvSpPr txBox="1">
              <a:spLocks noChangeArrowheads="1"/>
            </p:cNvSpPr>
            <p:nvPr/>
          </p:nvSpPr>
          <p:spPr bwMode="auto">
            <a:xfrm>
              <a:off x="7391400" y="3581400"/>
              <a:ext cx="10668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a:latin typeface="Maiandra GD" pitchFamily="34" charset="0"/>
                </a:rPr>
                <a:t>Revise</a:t>
              </a:r>
            </a:p>
            <a:p>
              <a:pPr>
                <a:spcBef>
                  <a:spcPct val="50000"/>
                </a:spcBef>
              </a:pPr>
              <a:r>
                <a:rPr lang="en-US" sz="1400" dirty="0">
                  <a:latin typeface="Maiandra GD" pitchFamily="34" charset="0"/>
                </a:rPr>
                <a:t>Edit</a:t>
              </a:r>
            </a:p>
            <a:p>
              <a:pPr>
                <a:spcBef>
                  <a:spcPct val="50000"/>
                </a:spcBef>
              </a:pPr>
              <a:r>
                <a:rPr lang="en-US" sz="1400" dirty="0">
                  <a:latin typeface="Maiandra GD" pitchFamily="34" charset="0"/>
                </a:rPr>
                <a:t>Proofread</a:t>
              </a:r>
            </a:p>
          </p:txBody>
        </p:sp>
        <p:sp>
          <p:nvSpPr>
            <p:cNvPr id="20" name="Text Box 15"/>
            <p:cNvSpPr txBox="1">
              <a:spLocks noChangeArrowheads="1"/>
            </p:cNvSpPr>
            <p:nvPr/>
          </p:nvSpPr>
          <p:spPr bwMode="auto">
            <a:xfrm>
              <a:off x="7924800" y="2590800"/>
              <a:ext cx="9906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a:latin typeface="Maiandra GD" pitchFamily="34" charset="0"/>
                </a:rPr>
                <a:t>Publish document</a:t>
              </a:r>
            </a:p>
          </p:txBody>
        </p:sp>
        <p:sp>
          <p:nvSpPr>
            <p:cNvPr id="21" name="Rectangle 16"/>
            <p:cNvSpPr>
              <a:spLocks noChangeArrowheads="1"/>
            </p:cNvSpPr>
            <p:nvPr/>
          </p:nvSpPr>
          <p:spPr bwMode="auto">
            <a:xfrm>
              <a:off x="533400" y="3276600"/>
              <a:ext cx="762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 name="Rectangle 17"/>
            <p:cNvSpPr>
              <a:spLocks noChangeArrowheads="1"/>
            </p:cNvSpPr>
            <p:nvPr/>
          </p:nvSpPr>
          <p:spPr bwMode="auto">
            <a:xfrm>
              <a:off x="1143000" y="3276600"/>
              <a:ext cx="762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3" name="Rectangle 18"/>
            <p:cNvSpPr>
              <a:spLocks noChangeArrowheads="1"/>
            </p:cNvSpPr>
            <p:nvPr/>
          </p:nvSpPr>
          <p:spPr bwMode="auto">
            <a:xfrm>
              <a:off x="2057400" y="3276600"/>
              <a:ext cx="762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4" name="Rectangle 19"/>
            <p:cNvSpPr>
              <a:spLocks noChangeArrowheads="1"/>
            </p:cNvSpPr>
            <p:nvPr/>
          </p:nvSpPr>
          <p:spPr bwMode="auto">
            <a:xfrm>
              <a:off x="2743200" y="3276600"/>
              <a:ext cx="762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5" name="Rectangle 20"/>
            <p:cNvSpPr>
              <a:spLocks noChangeArrowheads="1"/>
            </p:cNvSpPr>
            <p:nvPr/>
          </p:nvSpPr>
          <p:spPr bwMode="auto">
            <a:xfrm>
              <a:off x="3657600" y="3276600"/>
              <a:ext cx="762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6" name="Rectangle 21"/>
            <p:cNvSpPr>
              <a:spLocks noChangeArrowheads="1"/>
            </p:cNvSpPr>
            <p:nvPr/>
          </p:nvSpPr>
          <p:spPr bwMode="auto">
            <a:xfrm>
              <a:off x="4495800" y="3276600"/>
              <a:ext cx="762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7" name="Rectangle 22"/>
            <p:cNvSpPr>
              <a:spLocks noChangeArrowheads="1"/>
            </p:cNvSpPr>
            <p:nvPr/>
          </p:nvSpPr>
          <p:spPr bwMode="auto">
            <a:xfrm>
              <a:off x="5715000" y="3276600"/>
              <a:ext cx="762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8" name="Rectangle 23"/>
            <p:cNvSpPr>
              <a:spLocks noChangeArrowheads="1"/>
            </p:cNvSpPr>
            <p:nvPr/>
          </p:nvSpPr>
          <p:spPr bwMode="auto">
            <a:xfrm>
              <a:off x="6400800" y="3276600"/>
              <a:ext cx="762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9" name="Rectangle 24"/>
            <p:cNvSpPr>
              <a:spLocks noChangeArrowheads="1"/>
            </p:cNvSpPr>
            <p:nvPr/>
          </p:nvSpPr>
          <p:spPr bwMode="auto">
            <a:xfrm>
              <a:off x="7162800" y="3276600"/>
              <a:ext cx="762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 name="Rectangle 25"/>
            <p:cNvSpPr>
              <a:spLocks noChangeArrowheads="1"/>
            </p:cNvSpPr>
            <p:nvPr/>
          </p:nvSpPr>
          <p:spPr bwMode="auto">
            <a:xfrm>
              <a:off x="7620000" y="3276600"/>
              <a:ext cx="762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1" name="Rectangle 26"/>
            <p:cNvSpPr>
              <a:spLocks noChangeArrowheads="1"/>
            </p:cNvSpPr>
            <p:nvPr/>
          </p:nvSpPr>
          <p:spPr bwMode="auto">
            <a:xfrm>
              <a:off x="8458200" y="3276600"/>
              <a:ext cx="762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2" name="AutoShape 28"/>
            <p:cNvSpPr>
              <a:spLocks/>
            </p:cNvSpPr>
            <p:nvPr/>
          </p:nvSpPr>
          <p:spPr bwMode="auto">
            <a:xfrm rot="5318805">
              <a:off x="7306469" y="4341019"/>
              <a:ext cx="766762" cy="1219200"/>
            </a:xfrm>
            <a:prstGeom prst="rightBrace">
              <a:avLst>
                <a:gd name="adj1" fmla="val 13251"/>
                <a:gd name="adj2" fmla="val 50000"/>
              </a:avLst>
            </a:prstGeom>
            <a:noFill/>
            <a:ln w="9525">
              <a:solidFill>
                <a:srgbClr val="FF0000"/>
              </a:solidFill>
              <a:round/>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3" name="Text Box 29"/>
            <p:cNvSpPr txBox="1">
              <a:spLocks noChangeArrowheads="1"/>
            </p:cNvSpPr>
            <p:nvPr/>
          </p:nvSpPr>
          <p:spPr bwMode="auto">
            <a:xfrm>
              <a:off x="6934200" y="5410200"/>
              <a:ext cx="16764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a:latin typeface="Maiandra GD" pitchFamily="34" charset="0"/>
                </a:rPr>
                <a:t>These steps may happen more than once</a:t>
              </a:r>
            </a:p>
          </p:txBody>
        </p:sp>
      </p:grpSp>
      <p:pic>
        <p:nvPicPr>
          <p:cNvPr id="8194" name="Picture 2" descr="C:\Documents and Settings\Mary McCall\Local Settings\Temporary Internet Files\Content.IE5\SGER45S4\MP90034135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38800" y="92075"/>
            <a:ext cx="1152800" cy="1616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Summing Up…</a:t>
            </a:r>
            <a:endParaRPr lang="en-US" dirty="0"/>
          </a:p>
        </p:txBody>
      </p:sp>
      <p:sp>
        <p:nvSpPr>
          <p:cNvPr id="3" name="Content Placeholder 2"/>
          <p:cNvSpPr>
            <a:spLocks noGrp="1"/>
          </p:cNvSpPr>
          <p:nvPr>
            <p:ph idx="1"/>
          </p:nvPr>
        </p:nvSpPr>
        <p:spPr/>
        <p:txBody>
          <a:bodyPr/>
          <a:lstStyle/>
          <a:p>
            <a:pPr>
              <a:buClr>
                <a:schemeClr val="bg2">
                  <a:lumMod val="25000"/>
                </a:schemeClr>
              </a:buClr>
            </a:pPr>
            <a:r>
              <a:rPr lang="en-US" b="1" dirty="0"/>
              <a:t>Progress </a:t>
            </a:r>
            <a:r>
              <a:rPr lang="en-US" b="1" dirty="0" smtClean="0"/>
              <a:t>reports</a:t>
            </a:r>
          </a:p>
          <a:p>
            <a:pPr lvl="1">
              <a:buClr>
                <a:schemeClr val="bg2">
                  <a:lumMod val="25000"/>
                </a:schemeClr>
              </a:buClr>
              <a:buSzPct val="50000"/>
              <a:buFont typeface="Courier New" pitchFamily="49" charset="0"/>
              <a:buChar char="o"/>
            </a:pPr>
            <a:r>
              <a:rPr lang="en-US" dirty="0" smtClean="0"/>
              <a:t>are </a:t>
            </a:r>
            <a:r>
              <a:rPr lang="en-US" dirty="0"/>
              <a:t>a form of communication with a funding source</a:t>
            </a:r>
          </a:p>
          <a:p>
            <a:pPr lvl="1">
              <a:buClr>
                <a:schemeClr val="bg2">
                  <a:lumMod val="25000"/>
                </a:schemeClr>
              </a:buClr>
              <a:buSzPct val="50000"/>
              <a:buFont typeface="Courier New" pitchFamily="49" charset="0"/>
              <a:buChar char="o"/>
            </a:pPr>
            <a:r>
              <a:rPr lang="en-US" dirty="0" smtClean="0"/>
              <a:t>update </a:t>
            </a:r>
            <a:r>
              <a:rPr lang="en-US" dirty="0"/>
              <a:t>the funder (reader) about your activities, expenditures, plans and timelines</a:t>
            </a:r>
          </a:p>
          <a:p>
            <a:pPr lvl="1">
              <a:buClr>
                <a:schemeClr val="bg2">
                  <a:lumMod val="25000"/>
                </a:schemeClr>
              </a:buClr>
              <a:buSzPct val="50000"/>
              <a:buFont typeface="Courier New" pitchFamily="49" charset="0"/>
              <a:buChar char="o"/>
            </a:pPr>
            <a:r>
              <a:rPr lang="en-US" dirty="0" smtClean="0"/>
              <a:t>allow </a:t>
            </a:r>
            <a:r>
              <a:rPr lang="en-US" dirty="0"/>
              <a:t>funders to make decisions based on your new information</a:t>
            </a:r>
          </a:p>
          <a:p>
            <a:pPr marL="82296" indent="0">
              <a:buNone/>
            </a:pPr>
            <a:endParaRPr lang="en-US" dirty="0"/>
          </a:p>
        </p:txBody>
      </p:sp>
      <p:sp>
        <p:nvSpPr>
          <p:cNvPr id="4" name="Date Placeholder 3"/>
          <p:cNvSpPr>
            <a:spLocks noGrp="1"/>
          </p:cNvSpPr>
          <p:nvPr>
            <p:ph type="dt" sz="half" idx="10"/>
          </p:nvPr>
        </p:nvSpPr>
        <p:spPr/>
        <p:txBody>
          <a:bodyPr/>
          <a:lstStyle/>
          <a:p>
            <a:fld id="{2EA76BC0-8138-4CD9-88DC-E08BD0E23EBB}" type="datetime1">
              <a:rPr lang="en-US" smtClean="0"/>
              <a:t>5/8/2019</a:t>
            </a:fld>
            <a:endParaRPr lang="en-US" dirty="0"/>
          </a:p>
        </p:txBody>
      </p:sp>
      <p:sp>
        <p:nvSpPr>
          <p:cNvPr id="5" name="Footer Placeholder 4"/>
          <p:cNvSpPr>
            <a:spLocks noGrp="1"/>
          </p:cNvSpPr>
          <p:nvPr>
            <p:ph type="ftr" sz="quarter" idx="11"/>
          </p:nvPr>
        </p:nvSpPr>
        <p:spPr/>
        <p:txBody>
          <a:bodyPr/>
          <a:lstStyle/>
          <a:p>
            <a:r>
              <a:rPr lang="en-US" dirty="0" smtClean="0"/>
              <a:t>Progress Reports: Overview</a:t>
            </a:r>
            <a:endParaRPr lang="en-US" dirty="0"/>
          </a:p>
        </p:txBody>
      </p:sp>
      <p:sp>
        <p:nvSpPr>
          <p:cNvPr id="6" name="Slide Number Placeholder 5"/>
          <p:cNvSpPr>
            <a:spLocks noGrp="1"/>
          </p:cNvSpPr>
          <p:nvPr>
            <p:ph type="sldNum" sz="quarter" idx="12"/>
          </p:nvPr>
        </p:nvSpPr>
        <p:spPr/>
        <p:txBody>
          <a:bodyPr/>
          <a:lstStyle/>
          <a:p>
            <a:fld id="{6B3BBEC5-2447-4C88-9CCD-D8AAFE3DF1F2}" type="slidenum">
              <a:rPr lang="en-US" smtClean="0"/>
              <a:t>11</a:t>
            </a:fld>
            <a:endParaRPr lang="en-US" dirty="0"/>
          </a:p>
        </p:txBody>
      </p:sp>
      <p:pic>
        <p:nvPicPr>
          <p:cNvPr id="9218" name="Picture 2" descr="C:\Documents and Settings\Mary McCall\Local Settings\Temporary Internet Files\Content.IE5\HS0SMD34\MP90039971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228600"/>
            <a:ext cx="1193366" cy="17891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par>
                                <p:cTn id="16" presetID="24"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to="" calcmode="lin" valueType="num">
                                      <p:cBhvr>
                                        <p:cTn id="18" dur="1" fill="hold"/>
                                        <p:tgtEl>
                                          <p:spTgt spid="3">
                                            <p:txEl>
                                              <p:pRg st="2" end="2"/>
                                            </p:txEl>
                                          </p:spTgt>
                                        </p:tgtEl>
                                        <p:attrNameLst>
                                          <p:attrName/>
                                        </p:attrNameLst>
                                      </p:cBhvr>
                                    </p:anim>
                                  </p:childTnLst>
                                </p:cTn>
                              </p:par>
                              <p:par>
                                <p:cTn id="19" presetID="24"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to="" calcmode="lin" valueType="num">
                                      <p:cBhvr>
                                        <p:cTn id="21"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Purpose</a:t>
            </a:r>
            <a:endParaRPr lang="en-US" dirty="0"/>
          </a:p>
        </p:txBody>
      </p:sp>
      <p:sp>
        <p:nvSpPr>
          <p:cNvPr id="3" name="Content Placeholder 2"/>
          <p:cNvSpPr>
            <a:spLocks noGrp="1"/>
          </p:cNvSpPr>
          <p:nvPr>
            <p:ph idx="1"/>
          </p:nvPr>
        </p:nvSpPr>
        <p:spPr>
          <a:xfrm>
            <a:off x="1435608" y="1447800"/>
            <a:ext cx="5574792" cy="4800600"/>
          </a:xfrm>
        </p:spPr>
        <p:txBody>
          <a:bodyPr/>
          <a:lstStyle/>
          <a:p>
            <a:pPr>
              <a:buClr>
                <a:schemeClr val="bg2">
                  <a:lumMod val="25000"/>
                </a:schemeClr>
              </a:buClr>
            </a:pPr>
            <a:r>
              <a:rPr lang="en-US" b="1" dirty="0">
                <a:solidFill>
                  <a:schemeClr val="accent2"/>
                </a:solidFill>
              </a:rPr>
              <a:t>Communicate</a:t>
            </a:r>
            <a:r>
              <a:rPr lang="en-US" dirty="0"/>
              <a:t> to a supervisor, </a:t>
            </a:r>
            <a:r>
              <a:rPr lang="en-US" dirty="0" smtClean="0"/>
              <a:t>funder</a:t>
            </a:r>
            <a:r>
              <a:rPr lang="en-US" dirty="0"/>
              <a:t>, customer, sponsor</a:t>
            </a:r>
          </a:p>
          <a:p>
            <a:pPr>
              <a:buClr>
                <a:schemeClr val="bg2">
                  <a:lumMod val="25000"/>
                </a:schemeClr>
              </a:buClr>
            </a:pPr>
            <a:r>
              <a:rPr lang="en-US" b="1" dirty="0">
                <a:solidFill>
                  <a:schemeClr val="accent2"/>
                </a:solidFill>
              </a:rPr>
              <a:t>Current status</a:t>
            </a:r>
            <a:r>
              <a:rPr lang="en-US" dirty="0"/>
              <a:t> of a project that’s been started but is not yet completed</a:t>
            </a:r>
          </a:p>
          <a:p>
            <a:pPr>
              <a:buClr>
                <a:schemeClr val="bg2">
                  <a:lumMod val="25000"/>
                </a:schemeClr>
              </a:buClr>
            </a:pPr>
            <a:r>
              <a:rPr lang="en-US" b="1" dirty="0">
                <a:solidFill>
                  <a:schemeClr val="accent2"/>
                </a:solidFill>
              </a:rPr>
              <a:t>Update</a:t>
            </a:r>
            <a:r>
              <a:rPr lang="en-US" dirty="0"/>
              <a:t> between the proposal and the final </a:t>
            </a:r>
            <a:r>
              <a:rPr lang="en-US" dirty="0" smtClean="0"/>
              <a:t>report</a:t>
            </a:r>
            <a:endParaRPr lang="en-US" dirty="0"/>
          </a:p>
        </p:txBody>
      </p:sp>
      <p:sp>
        <p:nvSpPr>
          <p:cNvPr id="4" name="Date Placeholder 3"/>
          <p:cNvSpPr>
            <a:spLocks noGrp="1"/>
          </p:cNvSpPr>
          <p:nvPr>
            <p:ph type="dt" sz="half" idx="10"/>
          </p:nvPr>
        </p:nvSpPr>
        <p:spPr/>
        <p:txBody>
          <a:bodyPr/>
          <a:lstStyle/>
          <a:p>
            <a:fld id="{7B92E3FE-61DB-44EA-A69A-F01C95651992}" type="datetime1">
              <a:rPr lang="en-US" smtClean="0"/>
              <a:t>5/8/2019</a:t>
            </a:fld>
            <a:endParaRPr lang="en-US" dirty="0"/>
          </a:p>
        </p:txBody>
      </p:sp>
      <p:sp>
        <p:nvSpPr>
          <p:cNvPr id="5" name="Footer Placeholder 4"/>
          <p:cNvSpPr>
            <a:spLocks noGrp="1"/>
          </p:cNvSpPr>
          <p:nvPr>
            <p:ph type="ftr" sz="quarter" idx="11"/>
          </p:nvPr>
        </p:nvSpPr>
        <p:spPr/>
        <p:txBody>
          <a:bodyPr/>
          <a:lstStyle/>
          <a:p>
            <a:r>
              <a:rPr lang="en-US" dirty="0" smtClean="0"/>
              <a:t>Progress Reports: Overview</a:t>
            </a:r>
            <a:endParaRPr lang="en-US" dirty="0"/>
          </a:p>
        </p:txBody>
      </p:sp>
      <p:sp>
        <p:nvSpPr>
          <p:cNvPr id="6" name="Slide Number Placeholder 5"/>
          <p:cNvSpPr>
            <a:spLocks noGrp="1"/>
          </p:cNvSpPr>
          <p:nvPr>
            <p:ph type="sldNum" sz="quarter" idx="12"/>
          </p:nvPr>
        </p:nvSpPr>
        <p:spPr/>
        <p:txBody>
          <a:bodyPr/>
          <a:lstStyle/>
          <a:p>
            <a:fld id="{6B3BBEC5-2447-4C88-9CCD-D8AAFE3DF1F2}" type="slidenum">
              <a:rPr lang="en-US" smtClean="0"/>
              <a:t>2</a:t>
            </a:fld>
            <a:endParaRPr lang="en-US" dirty="0"/>
          </a:p>
        </p:txBody>
      </p:sp>
      <p:pic>
        <p:nvPicPr>
          <p:cNvPr id="2050" name="Picture 2" descr="C:\Documents and Settings\Mary McCall\Local Settings\Temporary Internet Files\Content.IE5\4LC3OW91\MP90039953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498" y="307848"/>
            <a:ext cx="1471886" cy="22067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a:t>
            </a:r>
            <a:endParaRPr lang="en-US" dirty="0"/>
          </a:p>
        </p:txBody>
      </p:sp>
      <p:sp>
        <p:nvSpPr>
          <p:cNvPr id="3" name="Content Placeholder 2"/>
          <p:cNvSpPr>
            <a:spLocks noGrp="1"/>
          </p:cNvSpPr>
          <p:nvPr>
            <p:ph idx="1"/>
          </p:nvPr>
        </p:nvSpPr>
        <p:spPr>
          <a:xfrm>
            <a:off x="1435608" y="1447800"/>
            <a:ext cx="6031992" cy="4800600"/>
          </a:xfrm>
        </p:spPr>
        <p:txBody>
          <a:bodyPr/>
          <a:lstStyle/>
          <a:p>
            <a:pPr>
              <a:buClr>
                <a:schemeClr val="bg2">
                  <a:lumMod val="25000"/>
                </a:schemeClr>
              </a:buClr>
            </a:pPr>
            <a:r>
              <a:rPr lang="en-US" dirty="0"/>
              <a:t>Small, internal projects (conversation, memo, e-mail)</a:t>
            </a:r>
          </a:p>
          <a:p>
            <a:pPr>
              <a:buClr>
                <a:schemeClr val="bg2">
                  <a:lumMod val="25000"/>
                </a:schemeClr>
              </a:buClr>
            </a:pPr>
            <a:r>
              <a:rPr lang="en-US" dirty="0"/>
              <a:t>Small, external projects (letter)</a:t>
            </a:r>
          </a:p>
          <a:p>
            <a:pPr>
              <a:buClr>
                <a:schemeClr val="bg2">
                  <a:lumMod val="25000"/>
                </a:schemeClr>
              </a:buClr>
            </a:pPr>
            <a:r>
              <a:rPr lang="en-US" dirty="0"/>
              <a:t>Larger projects, both internal &amp; </a:t>
            </a:r>
            <a:r>
              <a:rPr lang="en-US" dirty="0" smtClean="0"/>
              <a:t>external (</a:t>
            </a:r>
            <a:r>
              <a:rPr lang="en-US" dirty="0"/>
              <a:t>formal progress report)</a:t>
            </a:r>
          </a:p>
          <a:p>
            <a:pPr marL="82296" indent="0">
              <a:buNone/>
            </a:pPr>
            <a:endParaRPr lang="en-US" dirty="0"/>
          </a:p>
        </p:txBody>
      </p:sp>
      <p:sp>
        <p:nvSpPr>
          <p:cNvPr id="4" name="Date Placeholder 3"/>
          <p:cNvSpPr>
            <a:spLocks noGrp="1"/>
          </p:cNvSpPr>
          <p:nvPr>
            <p:ph type="dt" sz="half" idx="10"/>
          </p:nvPr>
        </p:nvSpPr>
        <p:spPr/>
        <p:txBody>
          <a:bodyPr/>
          <a:lstStyle/>
          <a:p>
            <a:fld id="{2097CF31-FFFC-43BD-B9B3-396BCEDEF585}" type="datetime1">
              <a:rPr lang="en-US" smtClean="0"/>
              <a:t>5/8/2019</a:t>
            </a:fld>
            <a:endParaRPr lang="en-US" dirty="0"/>
          </a:p>
        </p:txBody>
      </p:sp>
      <p:sp>
        <p:nvSpPr>
          <p:cNvPr id="5" name="Footer Placeholder 4"/>
          <p:cNvSpPr>
            <a:spLocks noGrp="1"/>
          </p:cNvSpPr>
          <p:nvPr>
            <p:ph type="ftr" sz="quarter" idx="11"/>
          </p:nvPr>
        </p:nvSpPr>
        <p:spPr/>
        <p:txBody>
          <a:bodyPr/>
          <a:lstStyle/>
          <a:p>
            <a:r>
              <a:rPr lang="en-US" dirty="0" smtClean="0"/>
              <a:t>Progress Reports: Overview</a:t>
            </a:r>
            <a:endParaRPr lang="en-US" dirty="0"/>
          </a:p>
        </p:txBody>
      </p:sp>
      <p:sp>
        <p:nvSpPr>
          <p:cNvPr id="6" name="Slide Number Placeholder 5"/>
          <p:cNvSpPr>
            <a:spLocks noGrp="1"/>
          </p:cNvSpPr>
          <p:nvPr>
            <p:ph type="sldNum" sz="quarter" idx="12"/>
          </p:nvPr>
        </p:nvSpPr>
        <p:spPr/>
        <p:txBody>
          <a:bodyPr/>
          <a:lstStyle/>
          <a:p>
            <a:fld id="{6B3BBEC5-2447-4C88-9CCD-D8AAFE3DF1F2}" type="slidenum">
              <a:rPr lang="en-US" smtClean="0"/>
              <a:t>3</a:t>
            </a:fld>
            <a:endParaRPr lang="en-US" dirty="0"/>
          </a:p>
        </p:txBody>
      </p:sp>
      <p:pic>
        <p:nvPicPr>
          <p:cNvPr id="3074" name="Picture 2" descr="C:\Documents and Settings\Mary McCall\Local Settings\Temporary Internet Files\Content.IE5\N239GEAW\MP90030917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3800" y="381000"/>
            <a:ext cx="1257300" cy="190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Elements</a:t>
            </a:r>
            <a:endParaRPr lang="en-US" dirty="0"/>
          </a:p>
        </p:txBody>
      </p:sp>
      <p:sp>
        <p:nvSpPr>
          <p:cNvPr id="3" name="Content Placeholder 2"/>
          <p:cNvSpPr>
            <a:spLocks noGrp="1"/>
          </p:cNvSpPr>
          <p:nvPr>
            <p:ph idx="1"/>
          </p:nvPr>
        </p:nvSpPr>
        <p:spPr/>
        <p:txBody>
          <a:bodyPr/>
          <a:lstStyle/>
          <a:p>
            <a:pPr>
              <a:buClr>
                <a:schemeClr val="bg2">
                  <a:lumMod val="25000"/>
                </a:schemeClr>
              </a:buClr>
            </a:pPr>
            <a:r>
              <a:rPr lang="en-US" dirty="0"/>
              <a:t>Introduction</a:t>
            </a:r>
          </a:p>
          <a:p>
            <a:pPr>
              <a:buClr>
                <a:schemeClr val="bg2">
                  <a:lumMod val="25000"/>
                </a:schemeClr>
              </a:buClr>
            </a:pPr>
            <a:r>
              <a:rPr lang="en-US" dirty="0"/>
              <a:t>Discussion (Body)</a:t>
            </a:r>
          </a:p>
          <a:p>
            <a:pPr>
              <a:buClr>
                <a:schemeClr val="bg2">
                  <a:lumMod val="25000"/>
                </a:schemeClr>
              </a:buClr>
            </a:pPr>
            <a:r>
              <a:rPr lang="en-US" dirty="0"/>
              <a:t>Conclusion</a:t>
            </a:r>
          </a:p>
          <a:p>
            <a:pPr>
              <a:buClr>
                <a:schemeClr val="bg2">
                  <a:lumMod val="25000"/>
                </a:schemeClr>
              </a:buClr>
            </a:pPr>
            <a:r>
              <a:rPr lang="en-US" dirty="0"/>
              <a:t>Appendices</a:t>
            </a:r>
          </a:p>
          <a:p>
            <a:pPr>
              <a:buClr>
                <a:schemeClr val="bg2">
                  <a:lumMod val="25000"/>
                </a:schemeClr>
              </a:buClr>
            </a:pPr>
            <a:r>
              <a:rPr lang="en-US" dirty="0" smtClean="0"/>
              <a:t>Summary</a:t>
            </a:r>
            <a:endParaRPr lang="en-US" dirty="0"/>
          </a:p>
        </p:txBody>
      </p:sp>
      <p:sp>
        <p:nvSpPr>
          <p:cNvPr id="4" name="Date Placeholder 3"/>
          <p:cNvSpPr>
            <a:spLocks noGrp="1"/>
          </p:cNvSpPr>
          <p:nvPr>
            <p:ph type="dt" sz="half" idx="10"/>
          </p:nvPr>
        </p:nvSpPr>
        <p:spPr/>
        <p:txBody>
          <a:bodyPr/>
          <a:lstStyle/>
          <a:p>
            <a:fld id="{9893CBF2-3ED4-4A87-A41A-0825B5F1F6B0}" type="datetime1">
              <a:rPr lang="en-US" smtClean="0"/>
              <a:t>5/8/2019</a:t>
            </a:fld>
            <a:endParaRPr lang="en-US" dirty="0"/>
          </a:p>
        </p:txBody>
      </p:sp>
      <p:sp>
        <p:nvSpPr>
          <p:cNvPr id="5" name="Footer Placeholder 4"/>
          <p:cNvSpPr>
            <a:spLocks noGrp="1"/>
          </p:cNvSpPr>
          <p:nvPr>
            <p:ph type="ftr" sz="quarter" idx="11"/>
          </p:nvPr>
        </p:nvSpPr>
        <p:spPr/>
        <p:txBody>
          <a:bodyPr/>
          <a:lstStyle/>
          <a:p>
            <a:r>
              <a:rPr lang="en-US" dirty="0" smtClean="0"/>
              <a:t>Progress Reports: Overview</a:t>
            </a:r>
            <a:endParaRPr lang="en-US" dirty="0"/>
          </a:p>
        </p:txBody>
      </p:sp>
      <p:sp>
        <p:nvSpPr>
          <p:cNvPr id="6" name="Slide Number Placeholder 5"/>
          <p:cNvSpPr>
            <a:spLocks noGrp="1"/>
          </p:cNvSpPr>
          <p:nvPr>
            <p:ph type="sldNum" sz="quarter" idx="12"/>
          </p:nvPr>
        </p:nvSpPr>
        <p:spPr/>
        <p:txBody>
          <a:bodyPr/>
          <a:lstStyle/>
          <a:p>
            <a:fld id="{6B3BBEC5-2447-4C88-9CCD-D8AAFE3DF1F2}" type="slidenum">
              <a:rPr lang="en-US" smtClean="0"/>
              <a:t>4</a:t>
            </a:fld>
            <a:endParaRPr lang="en-US" dirty="0"/>
          </a:p>
        </p:txBody>
      </p:sp>
      <p:pic>
        <p:nvPicPr>
          <p:cNvPr id="4098" name="Picture 2" descr="C:\Documents and Settings\Mary McCall\Local Settings\Temporary Internet Files\Content.IE5\SGER45S4\MP90040385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800" y="381000"/>
            <a:ext cx="2522443" cy="16809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Elements: Introduction</a:t>
            </a:r>
            <a:endParaRPr lang="en-US" dirty="0"/>
          </a:p>
        </p:txBody>
      </p:sp>
      <p:sp>
        <p:nvSpPr>
          <p:cNvPr id="3" name="Content Placeholder 2"/>
          <p:cNvSpPr>
            <a:spLocks noGrp="1"/>
          </p:cNvSpPr>
          <p:nvPr>
            <p:ph idx="1"/>
          </p:nvPr>
        </p:nvSpPr>
        <p:spPr>
          <a:xfrm>
            <a:off x="1435608" y="1447800"/>
            <a:ext cx="4812792" cy="4800600"/>
          </a:xfrm>
        </p:spPr>
        <p:txBody>
          <a:bodyPr/>
          <a:lstStyle/>
          <a:p>
            <a:pPr>
              <a:buClr>
                <a:schemeClr val="bg2">
                  <a:lumMod val="25000"/>
                </a:schemeClr>
              </a:buClr>
            </a:pPr>
            <a:r>
              <a:rPr lang="en-US" dirty="0"/>
              <a:t>Give Brief History, Objectives of project</a:t>
            </a:r>
          </a:p>
          <a:p>
            <a:pPr>
              <a:buClr>
                <a:schemeClr val="bg2">
                  <a:lumMod val="25000"/>
                </a:schemeClr>
              </a:buClr>
            </a:pPr>
            <a:r>
              <a:rPr lang="en-US" dirty="0"/>
              <a:t>Put this Progress Report in perspective</a:t>
            </a:r>
          </a:p>
          <a:p>
            <a:pPr>
              <a:buClr>
                <a:schemeClr val="bg2">
                  <a:lumMod val="25000"/>
                </a:schemeClr>
              </a:buClr>
            </a:pPr>
            <a:r>
              <a:rPr lang="en-US" dirty="0"/>
              <a:t>Offer </a:t>
            </a:r>
            <a:r>
              <a:rPr lang="en-US" dirty="0" smtClean="0"/>
              <a:t>1-2 </a:t>
            </a:r>
            <a:r>
              <a:rPr lang="en-US" dirty="0"/>
              <a:t>sentences on progress overall</a:t>
            </a:r>
          </a:p>
          <a:p>
            <a:pPr marL="82296" indent="0">
              <a:buNone/>
            </a:pPr>
            <a:endParaRPr lang="en-US" dirty="0"/>
          </a:p>
        </p:txBody>
      </p:sp>
      <p:sp>
        <p:nvSpPr>
          <p:cNvPr id="4" name="Date Placeholder 3"/>
          <p:cNvSpPr>
            <a:spLocks noGrp="1"/>
          </p:cNvSpPr>
          <p:nvPr>
            <p:ph type="dt" sz="half" idx="10"/>
          </p:nvPr>
        </p:nvSpPr>
        <p:spPr/>
        <p:txBody>
          <a:bodyPr/>
          <a:lstStyle/>
          <a:p>
            <a:fld id="{AD9C2FA8-6B78-4310-9B9F-15E00AA2744C}" type="datetime1">
              <a:rPr lang="en-US" smtClean="0"/>
              <a:t>5/8/2019</a:t>
            </a:fld>
            <a:endParaRPr lang="en-US" dirty="0"/>
          </a:p>
        </p:txBody>
      </p:sp>
      <p:sp>
        <p:nvSpPr>
          <p:cNvPr id="5" name="Footer Placeholder 4"/>
          <p:cNvSpPr>
            <a:spLocks noGrp="1"/>
          </p:cNvSpPr>
          <p:nvPr>
            <p:ph type="ftr" sz="quarter" idx="11"/>
          </p:nvPr>
        </p:nvSpPr>
        <p:spPr/>
        <p:txBody>
          <a:bodyPr/>
          <a:lstStyle/>
          <a:p>
            <a:r>
              <a:rPr lang="en-US" dirty="0" smtClean="0"/>
              <a:t>Progress Reports: Overview</a:t>
            </a:r>
            <a:endParaRPr lang="en-US" dirty="0"/>
          </a:p>
        </p:txBody>
      </p:sp>
      <p:sp>
        <p:nvSpPr>
          <p:cNvPr id="6" name="Slide Number Placeholder 5"/>
          <p:cNvSpPr>
            <a:spLocks noGrp="1"/>
          </p:cNvSpPr>
          <p:nvPr>
            <p:ph type="sldNum" sz="quarter" idx="12"/>
          </p:nvPr>
        </p:nvSpPr>
        <p:spPr/>
        <p:txBody>
          <a:bodyPr/>
          <a:lstStyle/>
          <a:p>
            <a:fld id="{6B3BBEC5-2447-4C88-9CCD-D8AAFE3DF1F2}" type="slidenum">
              <a:rPr lang="en-US" smtClean="0"/>
              <a:t>5</a:t>
            </a:fld>
            <a:endParaRPr lang="en-US" dirty="0"/>
          </a:p>
        </p:txBody>
      </p:sp>
      <p:pic>
        <p:nvPicPr>
          <p:cNvPr id="5122" name="Picture 2" descr="C:\Documents and Settings\Mary McCall\Local Settings\Temporary Internet Files\Content.IE5\HS0SMD34\MP90017860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3657600"/>
            <a:ext cx="1668018" cy="2514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Elements: Discussion</a:t>
            </a:r>
            <a:endParaRPr lang="en-US" dirty="0"/>
          </a:p>
        </p:txBody>
      </p:sp>
      <p:sp>
        <p:nvSpPr>
          <p:cNvPr id="3" name="Content Placeholder 2"/>
          <p:cNvSpPr>
            <a:spLocks noGrp="1"/>
          </p:cNvSpPr>
          <p:nvPr>
            <p:ph idx="1"/>
          </p:nvPr>
        </p:nvSpPr>
        <p:spPr>
          <a:xfrm>
            <a:off x="1435608" y="1447800"/>
            <a:ext cx="3441192" cy="4800600"/>
          </a:xfrm>
        </p:spPr>
        <p:txBody>
          <a:bodyPr/>
          <a:lstStyle/>
          <a:p>
            <a:pPr>
              <a:buFontTx/>
              <a:buNone/>
            </a:pPr>
            <a:r>
              <a:rPr lang="en-US" b="1" dirty="0" smtClean="0">
                <a:solidFill>
                  <a:srgbClr val="009900"/>
                </a:solidFill>
              </a:rPr>
              <a:t>Work</a:t>
            </a:r>
          </a:p>
          <a:p>
            <a:pPr>
              <a:buFontTx/>
              <a:buNone/>
            </a:pPr>
            <a:r>
              <a:rPr lang="en-US" b="1" dirty="0" smtClean="0">
                <a:solidFill>
                  <a:srgbClr val="009900"/>
                </a:solidFill>
              </a:rPr>
              <a:t>Completed</a:t>
            </a:r>
            <a:endParaRPr lang="en-US" b="1" dirty="0">
              <a:solidFill>
                <a:srgbClr val="009900"/>
              </a:solidFill>
            </a:endParaRPr>
          </a:p>
          <a:p>
            <a:pPr>
              <a:buClr>
                <a:schemeClr val="bg2">
                  <a:lumMod val="25000"/>
                </a:schemeClr>
              </a:buClr>
            </a:pPr>
            <a:r>
              <a:rPr lang="en-US" dirty="0"/>
              <a:t>List your accomplishments</a:t>
            </a:r>
          </a:p>
          <a:p>
            <a:pPr>
              <a:buClr>
                <a:schemeClr val="bg2">
                  <a:lumMod val="25000"/>
                </a:schemeClr>
              </a:buClr>
            </a:pPr>
            <a:r>
              <a:rPr lang="en-US" dirty="0"/>
              <a:t>Give dates</a:t>
            </a:r>
          </a:p>
          <a:p>
            <a:pPr>
              <a:buClr>
                <a:schemeClr val="bg2">
                  <a:lumMod val="25000"/>
                </a:schemeClr>
              </a:buClr>
            </a:pPr>
            <a:r>
              <a:rPr lang="en-US" dirty="0"/>
              <a:t>Offer comments if needed</a:t>
            </a:r>
          </a:p>
        </p:txBody>
      </p:sp>
      <p:sp>
        <p:nvSpPr>
          <p:cNvPr id="4" name="Date Placeholder 3"/>
          <p:cNvSpPr>
            <a:spLocks noGrp="1"/>
          </p:cNvSpPr>
          <p:nvPr>
            <p:ph type="dt" sz="half" idx="10"/>
          </p:nvPr>
        </p:nvSpPr>
        <p:spPr/>
        <p:txBody>
          <a:bodyPr/>
          <a:lstStyle/>
          <a:p>
            <a:fld id="{109FEA5A-67DC-4425-BDF0-0D330FD335A1}" type="datetime1">
              <a:rPr lang="en-US" smtClean="0"/>
              <a:t>5/8/2019</a:t>
            </a:fld>
            <a:endParaRPr lang="en-US" dirty="0"/>
          </a:p>
        </p:txBody>
      </p:sp>
      <p:sp>
        <p:nvSpPr>
          <p:cNvPr id="5" name="Footer Placeholder 4"/>
          <p:cNvSpPr>
            <a:spLocks noGrp="1"/>
          </p:cNvSpPr>
          <p:nvPr>
            <p:ph type="ftr" sz="quarter" idx="11"/>
          </p:nvPr>
        </p:nvSpPr>
        <p:spPr/>
        <p:txBody>
          <a:bodyPr/>
          <a:lstStyle/>
          <a:p>
            <a:r>
              <a:rPr lang="en-US" dirty="0" smtClean="0"/>
              <a:t>Progress Reports: Overview</a:t>
            </a:r>
            <a:endParaRPr lang="en-US" dirty="0"/>
          </a:p>
        </p:txBody>
      </p:sp>
      <p:sp>
        <p:nvSpPr>
          <p:cNvPr id="6" name="Slide Number Placeholder 5"/>
          <p:cNvSpPr>
            <a:spLocks noGrp="1"/>
          </p:cNvSpPr>
          <p:nvPr>
            <p:ph type="sldNum" sz="quarter" idx="12"/>
          </p:nvPr>
        </p:nvSpPr>
        <p:spPr/>
        <p:txBody>
          <a:bodyPr/>
          <a:lstStyle/>
          <a:p>
            <a:fld id="{6B3BBEC5-2447-4C88-9CCD-D8AAFE3DF1F2}" type="slidenum">
              <a:rPr lang="en-US" smtClean="0"/>
              <a:t>6</a:t>
            </a:fld>
            <a:endParaRPr lang="en-US" dirty="0"/>
          </a:p>
        </p:txBody>
      </p:sp>
      <p:sp>
        <p:nvSpPr>
          <p:cNvPr id="7" name="Content Placeholder 2"/>
          <p:cNvSpPr txBox="1">
            <a:spLocks/>
          </p:cNvSpPr>
          <p:nvPr/>
        </p:nvSpPr>
        <p:spPr>
          <a:xfrm>
            <a:off x="5264590" y="1447800"/>
            <a:ext cx="3669792" cy="4800600"/>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lnSpc>
                <a:spcPct val="90000"/>
              </a:lnSpc>
              <a:buFontTx/>
              <a:buNone/>
            </a:pPr>
            <a:r>
              <a:rPr lang="en-US" b="1" dirty="0">
                <a:solidFill>
                  <a:srgbClr val="FF0000"/>
                </a:solidFill>
              </a:rPr>
              <a:t>Work to Be Completed</a:t>
            </a:r>
          </a:p>
          <a:p>
            <a:pPr>
              <a:lnSpc>
                <a:spcPct val="90000"/>
              </a:lnSpc>
              <a:buClr>
                <a:schemeClr val="bg2">
                  <a:lumMod val="25000"/>
                </a:schemeClr>
              </a:buClr>
            </a:pPr>
            <a:r>
              <a:rPr lang="en-US" dirty="0"/>
              <a:t>List what remains to be done</a:t>
            </a:r>
          </a:p>
          <a:p>
            <a:pPr>
              <a:lnSpc>
                <a:spcPct val="90000"/>
              </a:lnSpc>
              <a:buClr>
                <a:schemeClr val="bg2">
                  <a:lumMod val="25000"/>
                </a:schemeClr>
              </a:buClr>
            </a:pPr>
            <a:r>
              <a:rPr lang="en-US" dirty="0"/>
              <a:t>Gives dates for completing</a:t>
            </a:r>
          </a:p>
          <a:p>
            <a:pPr>
              <a:lnSpc>
                <a:spcPct val="90000"/>
              </a:lnSpc>
              <a:buClr>
                <a:schemeClr val="bg2">
                  <a:lumMod val="25000"/>
                </a:schemeClr>
              </a:buClr>
            </a:pPr>
            <a:r>
              <a:rPr lang="en-US" dirty="0"/>
              <a:t>Don’t cover up problems</a:t>
            </a:r>
          </a:p>
          <a:p>
            <a:pPr>
              <a:lnSpc>
                <a:spcPct val="90000"/>
              </a:lnSpc>
              <a:buClr>
                <a:schemeClr val="bg2">
                  <a:lumMod val="25000"/>
                </a:schemeClr>
              </a:buClr>
            </a:pPr>
            <a:r>
              <a:rPr lang="en-US" dirty="0"/>
              <a:t>Don’t be overly optimistic</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 to="" calcmode="lin" valueType="num">
                                      <p:cBhvr>
                                        <p:cTn id="37" dur="1" fill="hold"/>
                                        <p:tgtEl>
                                          <p:spTgt spid="7">
                                            <p:txEl>
                                              <p:pRg st="0" end="0"/>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7">
                                            <p:txEl>
                                              <p:pRg st="1" end="1"/>
                                            </p:txEl>
                                          </p:spTgt>
                                        </p:tgtEl>
                                        <p:attrNameLst>
                                          <p:attrName>style.visibility</p:attrName>
                                        </p:attrNameLst>
                                      </p:cBhvr>
                                      <p:to>
                                        <p:strVal val="visible"/>
                                      </p:to>
                                    </p:set>
                                    <p:anim to="" calcmode="lin" valueType="num">
                                      <p:cBhvr>
                                        <p:cTn id="42" dur="1" fill="hold"/>
                                        <p:tgtEl>
                                          <p:spTgt spid="7">
                                            <p:txEl>
                                              <p:pRg st="1" end="1"/>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7">
                                            <p:txEl>
                                              <p:pRg st="2" end="2"/>
                                            </p:txEl>
                                          </p:spTgt>
                                        </p:tgtEl>
                                        <p:attrNameLst>
                                          <p:attrName>style.visibility</p:attrName>
                                        </p:attrNameLst>
                                      </p:cBhvr>
                                      <p:to>
                                        <p:strVal val="visible"/>
                                      </p:to>
                                    </p:set>
                                    <p:anim to="" calcmode="lin" valueType="num">
                                      <p:cBhvr>
                                        <p:cTn id="47" dur="1" fill="hold"/>
                                        <p:tgtEl>
                                          <p:spTgt spid="7">
                                            <p:txEl>
                                              <p:pRg st="2" end="2"/>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7">
                                            <p:txEl>
                                              <p:pRg st="3" end="3"/>
                                            </p:txEl>
                                          </p:spTgt>
                                        </p:tgtEl>
                                        <p:attrNameLst>
                                          <p:attrName>style.visibility</p:attrName>
                                        </p:attrNameLst>
                                      </p:cBhvr>
                                      <p:to>
                                        <p:strVal val="visible"/>
                                      </p:to>
                                    </p:set>
                                    <p:anim to="" calcmode="lin" valueType="num">
                                      <p:cBhvr>
                                        <p:cTn id="52" dur="1" fill="hold"/>
                                        <p:tgtEl>
                                          <p:spTgt spid="7">
                                            <p:txEl>
                                              <p:pRg st="3" end="3"/>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7">
                                            <p:txEl>
                                              <p:pRg st="4" end="4"/>
                                            </p:txEl>
                                          </p:spTgt>
                                        </p:tgtEl>
                                        <p:attrNameLst>
                                          <p:attrName>style.visibility</p:attrName>
                                        </p:attrNameLst>
                                      </p:cBhvr>
                                      <p:to>
                                        <p:strVal val="visible"/>
                                      </p:to>
                                    </p:set>
                                    <p:anim to="" calcmode="lin" valueType="num">
                                      <p:cBhvr>
                                        <p:cTn id="57" dur="1" fill="hold"/>
                                        <p:tgtEl>
                                          <p:spTgt spid="7">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Elements: Conclusion</a:t>
            </a:r>
            <a:endParaRPr lang="en-US" dirty="0"/>
          </a:p>
        </p:txBody>
      </p:sp>
      <p:sp>
        <p:nvSpPr>
          <p:cNvPr id="3" name="Content Placeholder 2"/>
          <p:cNvSpPr>
            <a:spLocks noGrp="1"/>
          </p:cNvSpPr>
          <p:nvPr>
            <p:ph idx="1"/>
          </p:nvPr>
        </p:nvSpPr>
        <p:spPr>
          <a:xfrm>
            <a:off x="1435608" y="1447800"/>
            <a:ext cx="4965192" cy="4800600"/>
          </a:xfrm>
        </p:spPr>
        <p:txBody>
          <a:bodyPr>
            <a:normAutofit/>
          </a:bodyPr>
          <a:lstStyle/>
          <a:p>
            <a:pPr>
              <a:buClr>
                <a:schemeClr val="bg2">
                  <a:lumMod val="25000"/>
                </a:schemeClr>
              </a:buClr>
            </a:pPr>
            <a:r>
              <a:rPr lang="en-US" dirty="0"/>
              <a:t>Evaluate the progress of your </a:t>
            </a:r>
            <a:r>
              <a:rPr lang="en-US" dirty="0" smtClean="0"/>
              <a:t>project (</a:t>
            </a:r>
            <a:r>
              <a:rPr lang="en-US" dirty="0"/>
              <a:t>It’s either going well or it’s not.)</a:t>
            </a:r>
          </a:p>
          <a:p>
            <a:pPr>
              <a:buClr>
                <a:schemeClr val="bg2">
                  <a:lumMod val="25000"/>
                </a:schemeClr>
              </a:buClr>
            </a:pPr>
            <a:r>
              <a:rPr lang="en-US" dirty="0"/>
              <a:t>State what remains to be done</a:t>
            </a:r>
          </a:p>
          <a:p>
            <a:pPr>
              <a:buClr>
                <a:schemeClr val="bg2">
                  <a:lumMod val="25000"/>
                </a:schemeClr>
              </a:buClr>
            </a:pPr>
            <a:r>
              <a:rPr lang="en-US" dirty="0"/>
              <a:t>Offer your timeline/plan for finishing</a:t>
            </a:r>
          </a:p>
          <a:p>
            <a:pPr>
              <a:buClr>
                <a:schemeClr val="bg2">
                  <a:lumMod val="25000"/>
                </a:schemeClr>
              </a:buClr>
            </a:pPr>
            <a:r>
              <a:rPr lang="en-US" dirty="0"/>
              <a:t>State whether you’ll be on </a:t>
            </a:r>
            <a:r>
              <a:rPr lang="en-US" dirty="0" smtClean="0"/>
              <a:t>time</a:t>
            </a:r>
            <a:endParaRPr lang="en-US" dirty="0"/>
          </a:p>
        </p:txBody>
      </p:sp>
      <p:sp>
        <p:nvSpPr>
          <p:cNvPr id="4" name="Date Placeholder 3"/>
          <p:cNvSpPr>
            <a:spLocks noGrp="1"/>
          </p:cNvSpPr>
          <p:nvPr>
            <p:ph type="dt" sz="half" idx="10"/>
          </p:nvPr>
        </p:nvSpPr>
        <p:spPr/>
        <p:txBody>
          <a:bodyPr/>
          <a:lstStyle/>
          <a:p>
            <a:fld id="{E56E76CB-B58A-456E-8E9D-620E0A5B3086}" type="datetime1">
              <a:rPr lang="en-US" smtClean="0"/>
              <a:t>5/8/2019</a:t>
            </a:fld>
            <a:endParaRPr lang="en-US" dirty="0"/>
          </a:p>
        </p:txBody>
      </p:sp>
      <p:sp>
        <p:nvSpPr>
          <p:cNvPr id="5" name="Footer Placeholder 4"/>
          <p:cNvSpPr>
            <a:spLocks noGrp="1"/>
          </p:cNvSpPr>
          <p:nvPr>
            <p:ph type="ftr" sz="quarter" idx="11"/>
          </p:nvPr>
        </p:nvSpPr>
        <p:spPr/>
        <p:txBody>
          <a:bodyPr/>
          <a:lstStyle/>
          <a:p>
            <a:r>
              <a:rPr lang="en-US" dirty="0" smtClean="0"/>
              <a:t>Progress Reports: Overview</a:t>
            </a:r>
            <a:endParaRPr lang="en-US" dirty="0"/>
          </a:p>
        </p:txBody>
      </p:sp>
      <p:sp>
        <p:nvSpPr>
          <p:cNvPr id="6" name="Slide Number Placeholder 5"/>
          <p:cNvSpPr>
            <a:spLocks noGrp="1"/>
          </p:cNvSpPr>
          <p:nvPr>
            <p:ph type="sldNum" sz="quarter" idx="12"/>
          </p:nvPr>
        </p:nvSpPr>
        <p:spPr/>
        <p:txBody>
          <a:bodyPr/>
          <a:lstStyle/>
          <a:p>
            <a:fld id="{6B3BBEC5-2447-4C88-9CCD-D8AAFE3DF1F2}" type="slidenum">
              <a:rPr lang="en-US" smtClean="0"/>
              <a:t>7</a:t>
            </a:fld>
            <a:endParaRPr lang="en-US" dirty="0"/>
          </a:p>
        </p:txBody>
      </p:sp>
      <p:pic>
        <p:nvPicPr>
          <p:cNvPr id="6146" name="Picture 2" descr="C:\Documents and Settings\Mary McCall\Local Settings\Temporary Internet Files\Content.IE5\4LC3OW91\MP90026224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295400"/>
            <a:ext cx="2530386" cy="164896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Elements: Appendices</a:t>
            </a:r>
            <a:endParaRPr lang="en-US" dirty="0"/>
          </a:p>
        </p:txBody>
      </p:sp>
      <p:sp>
        <p:nvSpPr>
          <p:cNvPr id="4" name="Date Placeholder 3"/>
          <p:cNvSpPr>
            <a:spLocks noGrp="1"/>
          </p:cNvSpPr>
          <p:nvPr>
            <p:ph type="dt" sz="half" idx="10"/>
          </p:nvPr>
        </p:nvSpPr>
        <p:spPr/>
        <p:txBody>
          <a:bodyPr/>
          <a:lstStyle/>
          <a:p>
            <a:fld id="{A27BE529-6E29-44F1-B284-FE9F03239392}" type="datetime1">
              <a:rPr lang="en-US" smtClean="0"/>
              <a:t>5/8/2019</a:t>
            </a:fld>
            <a:endParaRPr lang="en-US" dirty="0"/>
          </a:p>
        </p:txBody>
      </p:sp>
      <p:sp>
        <p:nvSpPr>
          <p:cNvPr id="5" name="Footer Placeholder 4"/>
          <p:cNvSpPr>
            <a:spLocks noGrp="1"/>
          </p:cNvSpPr>
          <p:nvPr>
            <p:ph type="ftr" sz="quarter" idx="11"/>
          </p:nvPr>
        </p:nvSpPr>
        <p:spPr/>
        <p:txBody>
          <a:bodyPr/>
          <a:lstStyle/>
          <a:p>
            <a:r>
              <a:rPr lang="en-US" dirty="0" smtClean="0"/>
              <a:t>Progress Reports: Overview</a:t>
            </a:r>
            <a:endParaRPr lang="en-US" dirty="0"/>
          </a:p>
        </p:txBody>
      </p:sp>
      <p:sp>
        <p:nvSpPr>
          <p:cNvPr id="6" name="Slide Number Placeholder 5"/>
          <p:cNvSpPr>
            <a:spLocks noGrp="1"/>
          </p:cNvSpPr>
          <p:nvPr>
            <p:ph type="sldNum" sz="quarter" idx="12"/>
          </p:nvPr>
        </p:nvSpPr>
        <p:spPr/>
        <p:txBody>
          <a:bodyPr/>
          <a:lstStyle/>
          <a:p>
            <a:fld id="{6B3BBEC5-2447-4C88-9CCD-D8AAFE3DF1F2}" type="slidenum">
              <a:rPr lang="en-US" smtClean="0"/>
              <a:t>8</a:t>
            </a:fld>
            <a:endParaRPr lang="en-US" dirty="0"/>
          </a:p>
        </p:txBody>
      </p:sp>
      <p:sp>
        <p:nvSpPr>
          <p:cNvPr id="7" name="Rectangle 3"/>
          <p:cNvSpPr txBox="1">
            <a:spLocks noChangeArrowheads="1"/>
          </p:cNvSpPr>
          <p:nvPr/>
        </p:nvSpPr>
        <p:spPr>
          <a:xfrm>
            <a:off x="1524000" y="1447800"/>
            <a:ext cx="3124200" cy="4114800"/>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buClr>
                <a:schemeClr val="bg2">
                  <a:lumMod val="25000"/>
                </a:schemeClr>
              </a:buClr>
              <a:buFont typeface="Wingdings" pitchFamily="2" charset="2"/>
              <a:buChar char="þ"/>
            </a:pPr>
            <a:r>
              <a:rPr lang="en-US" dirty="0" smtClean="0"/>
              <a:t> Computations</a:t>
            </a:r>
          </a:p>
          <a:p>
            <a:pPr>
              <a:buClr>
                <a:schemeClr val="bg2">
                  <a:lumMod val="25000"/>
                </a:schemeClr>
              </a:buClr>
              <a:buFont typeface="Wingdings" pitchFamily="2" charset="2"/>
              <a:buChar char="þ"/>
            </a:pPr>
            <a:r>
              <a:rPr lang="en-US" dirty="0" smtClean="0"/>
              <a:t> Printouts</a:t>
            </a:r>
          </a:p>
          <a:p>
            <a:pPr>
              <a:buClr>
                <a:schemeClr val="bg2">
                  <a:lumMod val="25000"/>
                </a:schemeClr>
              </a:buClr>
              <a:buFont typeface="Wingdings" pitchFamily="2" charset="2"/>
              <a:buChar char="þ"/>
            </a:pPr>
            <a:r>
              <a:rPr lang="en-US" dirty="0" smtClean="0"/>
              <a:t> Schematics</a:t>
            </a:r>
          </a:p>
          <a:p>
            <a:pPr>
              <a:buClr>
                <a:schemeClr val="bg2">
                  <a:lumMod val="25000"/>
                </a:schemeClr>
              </a:buClr>
              <a:buFont typeface="Wingdings" pitchFamily="2" charset="2"/>
              <a:buChar char="þ"/>
            </a:pPr>
            <a:r>
              <a:rPr lang="en-US" dirty="0" smtClean="0"/>
              <a:t> Diagrams</a:t>
            </a:r>
          </a:p>
          <a:p>
            <a:pPr>
              <a:buClr>
                <a:schemeClr val="bg2">
                  <a:lumMod val="25000"/>
                </a:schemeClr>
              </a:buClr>
              <a:buFont typeface="Wingdings" pitchFamily="2" charset="2"/>
              <a:buChar char="þ"/>
            </a:pPr>
            <a:r>
              <a:rPr lang="en-US" dirty="0" smtClean="0"/>
              <a:t> Charts</a:t>
            </a:r>
            <a:endParaRPr lang="en-US" dirty="0"/>
          </a:p>
        </p:txBody>
      </p:sp>
      <p:sp>
        <p:nvSpPr>
          <p:cNvPr id="10" name="Rectangle 3"/>
          <p:cNvSpPr txBox="1">
            <a:spLocks noChangeArrowheads="1"/>
          </p:cNvSpPr>
          <p:nvPr/>
        </p:nvSpPr>
        <p:spPr>
          <a:xfrm>
            <a:off x="5181600" y="1472697"/>
            <a:ext cx="3124200" cy="4114800"/>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buClr>
                <a:schemeClr val="bg2">
                  <a:lumMod val="25000"/>
                </a:schemeClr>
              </a:buClr>
              <a:buFont typeface="Wingdings" pitchFamily="2" charset="2"/>
              <a:buChar char="þ"/>
            </a:pPr>
            <a:r>
              <a:rPr lang="en-US" dirty="0" smtClean="0"/>
              <a:t> Tables</a:t>
            </a:r>
            <a:endParaRPr lang="en-US" dirty="0"/>
          </a:p>
          <a:p>
            <a:pPr>
              <a:buClr>
                <a:schemeClr val="bg2">
                  <a:lumMod val="25000"/>
                </a:schemeClr>
              </a:buClr>
              <a:buFont typeface="Wingdings" pitchFamily="2" charset="2"/>
              <a:buChar char="þ"/>
            </a:pPr>
            <a:r>
              <a:rPr lang="en-US" dirty="0" smtClean="0"/>
              <a:t> Revised </a:t>
            </a:r>
            <a:r>
              <a:rPr lang="en-US" dirty="0"/>
              <a:t>Task Schedules</a:t>
            </a:r>
          </a:p>
          <a:p>
            <a:pPr>
              <a:buClr>
                <a:schemeClr val="bg2">
                  <a:lumMod val="25000"/>
                </a:schemeClr>
              </a:buClr>
              <a:buFont typeface="Wingdings" pitchFamily="2" charset="2"/>
              <a:buChar char="þ"/>
            </a:pPr>
            <a:r>
              <a:rPr lang="en-US" dirty="0" smtClean="0"/>
              <a:t> Timelines</a:t>
            </a:r>
            <a:endParaRPr lang="en-US" dirty="0"/>
          </a:p>
          <a:p>
            <a:pPr>
              <a:buClr>
                <a:schemeClr val="bg2">
                  <a:lumMod val="25000"/>
                </a:schemeClr>
              </a:buClr>
              <a:buFont typeface="Wingdings" pitchFamily="2" charset="2"/>
              <a:buChar char="þ"/>
            </a:pPr>
            <a:r>
              <a:rPr lang="en-US" dirty="0" smtClean="0"/>
              <a:t> Bios </a:t>
            </a:r>
            <a:r>
              <a:rPr lang="en-US" dirty="0"/>
              <a:t>of Personnel Involved</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ssolv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dissolv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dissolv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dissolve">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dissolve">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Effect transition="in" filter="dissolve">
                                      <p:cBhvr>
                                        <p:cTn id="37" dur="500"/>
                                        <p:tgtEl>
                                          <p:spTgt spid="10">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0">
                                            <p:txEl>
                                              <p:pRg st="1" end="1"/>
                                            </p:txEl>
                                          </p:spTgt>
                                        </p:tgtEl>
                                        <p:attrNameLst>
                                          <p:attrName>style.visibility</p:attrName>
                                        </p:attrNameLst>
                                      </p:cBhvr>
                                      <p:to>
                                        <p:strVal val="visible"/>
                                      </p:to>
                                    </p:set>
                                    <p:animEffect transition="in" filter="dissolve">
                                      <p:cBhvr>
                                        <p:cTn id="42" dur="500"/>
                                        <p:tgtEl>
                                          <p:spTgt spid="10">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0">
                                            <p:txEl>
                                              <p:pRg st="2" end="2"/>
                                            </p:txEl>
                                          </p:spTgt>
                                        </p:tgtEl>
                                        <p:attrNameLst>
                                          <p:attrName>style.visibility</p:attrName>
                                        </p:attrNameLst>
                                      </p:cBhvr>
                                      <p:to>
                                        <p:strVal val="visible"/>
                                      </p:to>
                                    </p:set>
                                    <p:animEffect transition="in" filter="dissolve">
                                      <p:cBhvr>
                                        <p:cTn id="47" dur="500"/>
                                        <p:tgtEl>
                                          <p:spTgt spid="10">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0">
                                            <p:txEl>
                                              <p:pRg st="3" end="3"/>
                                            </p:txEl>
                                          </p:spTgt>
                                        </p:tgtEl>
                                        <p:attrNameLst>
                                          <p:attrName>style.visibility</p:attrName>
                                        </p:attrNameLst>
                                      </p:cBhvr>
                                      <p:to>
                                        <p:strVal val="visible"/>
                                      </p:to>
                                    </p:set>
                                    <p:animEffect transition="in" filter="dissolve">
                                      <p:cBhvr>
                                        <p:cTn id="52"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autoUpdateAnimBg="0"/>
      <p:bldP spid="10"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Elements: Summary</a:t>
            </a:r>
            <a:r>
              <a:rPr lang="en-US" dirty="0" smtClean="0"/>
              <a:t>	</a:t>
            </a:r>
            <a:endParaRPr lang="en-US" dirty="0"/>
          </a:p>
        </p:txBody>
      </p:sp>
      <p:sp>
        <p:nvSpPr>
          <p:cNvPr id="3" name="Content Placeholder 2"/>
          <p:cNvSpPr>
            <a:spLocks noGrp="1"/>
          </p:cNvSpPr>
          <p:nvPr>
            <p:ph idx="1"/>
          </p:nvPr>
        </p:nvSpPr>
        <p:spPr/>
        <p:txBody>
          <a:bodyPr/>
          <a:lstStyle/>
          <a:p>
            <a:pPr>
              <a:lnSpc>
                <a:spcPct val="90000"/>
              </a:lnSpc>
              <a:buClr>
                <a:schemeClr val="bg2">
                  <a:lumMod val="25000"/>
                </a:schemeClr>
              </a:buClr>
              <a:buFont typeface="Arial" pitchFamily="34" charset="0"/>
              <a:buChar char="•"/>
            </a:pPr>
            <a:r>
              <a:rPr lang="en-US" dirty="0"/>
              <a:t>Use when Progress Report is long</a:t>
            </a:r>
          </a:p>
          <a:p>
            <a:pPr>
              <a:lnSpc>
                <a:spcPct val="90000"/>
              </a:lnSpc>
              <a:buClr>
                <a:schemeClr val="bg2">
                  <a:lumMod val="25000"/>
                </a:schemeClr>
              </a:buClr>
              <a:buFont typeface="Arial" pitchFamily="34" charset="0"/>
              <a:buChar char="•"/>
            </a:pPr>
            <a:r>
              <a:rPr lang="en-US" dirty="0"/>
              <a:t>Place before Introduction</a:t>
            </a:r>
          </a:p>
          <a:p>
            <a:pPr>
              <a:lnSpc>
                <a:spcPct val="90000"/>
              </a:lnSpc>
              <a:buClr>
                <a:schemeClr val="bg2">
                  <a:lumMod val="25000"/>
                </a:schemeClr>
              </a:buClr>
              <a:buFont typeface="Arial" pitchFamily="34" charset="0"/>
              <a:buChar char="•"/>
            </a:pPr>
            <a:r>
              <a:rPr lang="en-US" dirty="0"/>
              <a:t>Include:</a:t>
            </a:r>
          </a:p>
          <a:p>
            <a:pPr lvl="1">
              <a:lnSpc>
                <a:spcPct val="90000"/>
              </a:lnSpc>
              <a:buClr>
                <a:schemeClr val="bg2">
                  <a:lumMod val="25000"/>
                </a:schemeClr>
              </a:buClr>
              <a:buSzPct val="75000"/>
              <a:buFont typeface="Times New Roman" pitchFamily="18" charset="0"/>
              <a:buChar char="°"/>
            </a:pPr>
            <a:r>
              <a:rPr lang="en-US" dirty="0"/>
              <a:t>Name of project</a:t>
            </a:r>
          </a:p>
          <a:p>
            <a:pPr lvl="1">
              <a:lnSpc>
                <a:spcPct val="90000"/>
              </a:lnSpc>
              <a:buClr>
                <a:schemeClr val="bg2">
                  <a:lumMod val="25000"/>
                </a:schemeClr>
              </a:buClr>
              <a:buSzPct val="75000"/>
              <a:buFont typeface="Times New Roman" pitchFamily="18" charset="0"/>
              <a:buChar char="°"/>
            </a:pPr>
            <a:r>
              <a:rPr lang="en-US" dirty="0"/>
              <a:t>Thesis statement</a:t>
            </a:r>
          </a:p>
          <a:p>
            <a:pPr lvl="1">
              <a:lnSpc>
                <a:spcPct val="90000"/>
              </a:lnSpc>
              <a:buClr>
                <a:schemeClr val="bg2">
                  <a:lumMod val="25000"/>
                </a:schemeClr>
              </a:buClr>
              <a:buSzPct val="75000"/>
              <a:buFont typeface="Times New Roman" pitchFamily="18" charset="0"/>
              <a:buChar char="°"/>
            </a:pPr>
            <a:r>
              <a:rPr lang="en-US" dirty="0"/>
              <a:t>Progress to date</a:t>
            </a:r>
          </a:p>
          <a:p>
            <a:pPr lvl="1">
              <a:lnSpc>
                <a:spcPct val="90000"/>
              </a:lnSpc>
              <a:buClr>
                <a:schemeClr val="bg2">
                  <a:lumMod val="25000"/>
                </a:schemeClr>
              </a:buClr>
              <a:buSzPct val="75000"/>
              <a:buFont typeface="Times New Roman" pitchFamily="18" charset="0"/>
              <a:buChar char="°"/>
            </a:pPr>
            <a:r>
              <a:rPr lang="en-US" dirty="0"/>
              <a:t>Problems, with solutions or actions</a:t>
            </a:r>
          </a:p>
          <a:p>
            <a:pPr lvl="1">
              <a:lnSpc>
                <a:spcPct val="90000"/>
              </a:lnSpc>
              <a:buClr>
                <a:schemeClr val="bg2">
                  <a:lumMod val="25000"/>
                </a:schemeClr>
              </a:buClr>
              <a:buSzPct val="75000"/>
              <a:buFont typeface="Times New Roman" pitchFamily="18" charset="0"/>
              <a:buChar char="°"/>
            </a:pPr>
            <a:r>
              <a:rPr lang="en-US" dirty="0"/>
              <a:t>Timeline</a:t>
            </a:r>
          </a:p>
          <a:p>
            <a:pPr lvl="1">
              <a:lnSpc>
                <a:spcPct val="90000"/>
              </a:lnSpc>
              <a:buClr>
                <a:schemeClr val="bg2">
                  <a:lumMod val="25000"/>
                </a:schemeClr>
              </a:buClr>
              <a:buSzPct val="75000"/>
              <a:buFont typeface="Times New Roman" pitchFamily="18" charset="0"/>
              <a:buChar char="°"/>
            </a:pPr>
            <a:r>
              <a:rPr lang="en-US" dirty="0"/>
              <a:t>Whether you’ll finish on </a:t>
            </a:r>
            <a:r>
              <a:rPr lang="en-US" dirty="0" smtClean="0"/>
              <a:t>time</a:t>
            </a:r>
            <a:endParaRPr lang="en-US" dirty="0"/>
          </a:p>
        </p:txBody>
      </p:sp>
      <p:sp>
        <p:nvSpPr>
          <p:cNvPr id="4" name="Date Placeholder 3"/>
          <p:cNvSpPr>
            <a:spLocks noGrp="1"/>
          </p:cNvSpPr>
          <p:nvPr>
            <p:ph type="dt" sz="half" idx="10"/>
          </p:nvPr>
        </p:nvSpPr>
        <p:spPr/>
        <p:txBody>
          <a:bodyPr/>
          <a:lstStyle/>
          <a:p>
            <a:fld id="{94F9BF6D-3052-4F02-81D0-A71D7052FE0B}" type="datetime1">
              <a:rPr lang="en-US" smtClean="0"/>
              <a:t>5/8/2019</a:t>
            </a:fld>
            <a:endParaRPr lang="en-US" dirty="0"/>
          </a:p>
        </p:txBody>
      </p:sp>
      <p:sp>
        <p:nvSpPr>
          <p:cNvPr id="5" name="Footer Placeholder 4"/>
          <p:cNvSpPr>
            <a:spLocks noGrp="1"/>
          </p:cNvSpPr>
          <p:nvPr>
            <p:ph type="ftr" sz="quarter" idx="11"/>
          </p:nvPr>
        </p:nvSpPr>
        <p:spPr/>
        <p:txBody>
          <a:bodyPr/>
          <a:lstStyle/>
          <a:p>
            <a:r>
              <a:rPr lang="en-US" dirty="0" smtClean="0"/>
              <a:t>Progress Reports: Overview</a:t>
            </a:r>
            <a:endParaRPr lang="en-US" dirty="0"/>
          </a:p>
        </p:txBody>
      </p:sp>
      <p:sp>
        <p:nvSpPr>
          <p:cNvPr id="6" name="Slide Number Placeholder 5"/>
          <p:cNvSpPr>
            <a:spLocks noGrp="1"/>
          </p:cNvSpPr>
          <p:nvPr>
            <p:ph type="sldNum" sz="quarter" idx="12"/>
          </p:nvPr>
        </p:nvSpPr>
        <p:spPr/>
        <p:txBody>
          <a:bodyPr/>
          <a:lstStyle/>
          <a:p>
            <a:fld id="{6B3BBEC5-2447-4C88-9CCD-D8AAFE3DF1F2}" type="slidenum">
              <a:rPr lang="en-US" smtClean="0"/>
              <a:t>9</a:t>
            </a:fld>
            <a:endParaRPr lang="en-US" dirty="0"/>
          </a:p>
        </p:txBody>
      </p:sp>
      <p:pic>
        <p:nvPicPr>
          <p:cNvPr id="7170" name="Picture 2" descr="C:\Documents and Settings\Mary McCall\Local Settings\Temporary Internet Files\Content.IE5\N239GEAW\MP90018518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228600"/>
            <a:ext cx="1225296"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par>
                                <p:cTn id="23" presetID="24"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to="" calcmode="lin" valueType="num">
                                      <p:cBhvr>
                                        <p:cTn id="25" dur="1" fill="hold"/>
                                        <p:tgtEl>
                                          <p:spTgt spid="3">
                                            <p:txEl>
                                              <p:pRg st="3" end="3"/>
                                            </p:txEl>
                                          </p:spTgt>
                                        </p:tgtEl>
                                        <p:attrNameLst>
                                          <p:attrName/>
                                        </p:attrNameLst>
                                      </p:cBhvr>
                                    </p:anim>
                                  </p:childTnLst>
                                </p:cTn>
                              </p:par>
                              <p:par>
                                <p:cTn id="26" presetID="24" presetClass="entr" presetSubtype="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to="" calcmode="lin" valueType="num">
                                      <p:cBhvr>
                                        <p:cTn id="28" dur="1" fill="hold"/>
                                        <p:tgtEl>
                                          <p:spTgt spid="3">
                                            <p:txEl>
                                              <p:pRg st="4" end="4"/>
                                            </p:txEl>
                                          </p:spTgt>
                                        </p:tgtEl>
                                        <p:attrNameLst>
                                          <p:attrName/>
                                        </p:attrNameLst>
                                      </p:cBhvr>
                                    </p:anim>
                                  </p:childTnLst>
                                </p:cTn>
                              </p:par>
                              <p:par>
                                <p:cTn id="29" presetID="24"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to="" calcmode="lin" valueType="num">
                                      <p:cBhvr>
                                        <p:cTn id="31" dur="1" fill="hold"/>
                                        <p:tgtEl>
                                          <p:spTgt spid="3">
                                            <p:txEl>
                                              <p:pRg st="5" end="5"/>
                                            </p:txEl>
                                          </p:spTgt>
                                        </p:tgtEl>
                                        <p:attrNameLst>
                                          <p:attrName/>
                                        </p:attrNameLst>
                                      </p:cBhvr>
                                    </p:anim>
                                  </p:childTnLst>
                                </p:cTn>
                              </p:par>
                              <p:par>
                                <p:cTn id="32" presetID="24" presetClass="entr" presetSubtype="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to="" calcmode="lin" valueType="num">
                                      <p:cBhvr>
                                        <p:cTn id="34" dur="1" fill="hold"/>
                                        <p:tgtEl>
                                          <p:spTgt spid="3">
                                            <p:txEl>
                                              <p:pRg st="6" end="6"/>
                                            </p:txEl>
                                          </p:spTgt>
                                        </p:tgtEl>
                                        <p:attrNameLst>
                                          <p:attrName/>
                                        </p:attrNameLst>
                                      </p:cBhvr>
                                    </p:anim>
                                  </p:childTnLst>
                                </p:cTn>
                              </p:par>
                              <p:par>
                                <p:cTn id="35" presetID="24" presetClass="entr" presetSubtype="0"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to="" calcmode="lin" valueType="num">
                                      <p:cBhvr>
                                        <p:cTn id="37" dur="1" fill="hold"/>
                                        <p:tgtEl>
                                          <p:spTgt spid="3">
                                            <p:txEl>
                                              <p:pRg st="7" end="7"/>
                                            </p:txEl>
                                          </p:spTgt>
                                        </p:tgtEl>
                                        <p:attrNameLst>
                                          <p:attrName/>
                                        </p:attrNameLst>
                                      </p:cBhvr>
                                    </p:anim>
                                  </p:childTnLst>
                                </p:cTn>
                              </p:par>
                              <p:par>
                                <p:cTn id="38" presetID="24" presetClass="entr" presetSubtype="0" fill="hold" grpId="0"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 to="" calcmode="lin" valueType="num">
                                      <p:cBhvr>
                                        <p:cTn id="40"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P030005817">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Props1.xml><?xml version="1.0" encoding="utf-8"?>
<ds:datastoreItem xmlns:ds="http://schemas.openxmlformats.org/officeDocument/2006/customXml" ds:itemID="{AA2F615B-2971-4755-B7E0-C444371CF869}">
  <ds:schemaRefs>
    <ds:schemaRef ds:uri="http://schemas.microsoft.com/sharepoint/v3/contenttype/forms"/>
  </ds:schemaRefs>
</ds:datastoreItem>
</file>

<file path=customXml/itemProps2.xml><?xml version="1.0" encoding="utf-8"?>
<ds:datastoreItem xmlns:ds="http://schemas.openxmlformats.org/officeDocument/2006/customXml" ds:itemID="{34DAD276-3B71-4CA8-B30B-1EF0765B98C6}">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FB6E3A0-1C29-4280-8B48-8BDE7F0BD204}">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TP030005817</Template>
  <TotalTime>48</TotalTime>
  <Words>1853</Words>
  <Application>Microsoft Office PowerPoint</Application>
  <PresentationFormat>On-screen Show (4:3)</PresentationFormat>
  <Paragraphs>176</Paragraphs>
  <Slides>11</Slides>
  <Notes>11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Calibri</vt:lpstr>
      <vt:lpstr>Courier New</vt:lpstr>
      <vt:lpstr>Gill Sans MT</vt:lpstr>
      <vt:lpstr>Maiandra GD</vt:lpstr>
      <vt:lpstr>Times New Roman</vt:lpstr>
      <vt:lpstr>Verdana</vt:lpstr>
      <vt:lpstr>Wingdings</vt:lpstr>
      <vt:lpstr>Wingdings 2</vt:lpstr>
      <vt:lpstr>TP030005817</vt:lpstr>
      <vt:lpstr>Progress Reports:  Overview  </vt:lpstr>
      <vt:lpstr>Purpose</vt:lpstr>
      <vt:lpstr>Types</vt:lpstr>
      <vt:lpstr>Elements</vt:lpstr>
      <vt:lpstr>Elements: Introduction</vt:lpstr>
      <vt:lpstr>Elements: Discussion</vt:lpstr>
      <vt:lpstr>Elements: Conclusion</vt:lpstr>
      <vt:lpstr>Elements: Appendices</vt:lpstr>
      <vt:lpstr>Elements: Summary </vt:lpstr>
      <vt:lpstr>The Writing Process</vt:lpstr>
      <vt:lpstr>Summing 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Reports</dc:title>
  <dc:subject/>
  <dc:creator>Mary McCall</dc:creator>
  <cp:keywords/>
  <dc:description/>
  <cp:lastModifiedBy>CLAE Student</cp:lastModifiedBy>
  <cp:revision>7</cp:revision>
  <dcterms:created xsi:type="dcterms:W3CDTF">2012-05-04T22:38:26Z</dcterms:created>
  <dcterms:modified xsi:type="dcterms:W3CDTF">2019-05-08T14:43:44Z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TC300058179990</vt:lpwstr>
  </property>
</Properties>
</file>